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83" r:id="rId4"/>
  </p:sldMasterIdLst>
  <p:notesMasterIdLst>
    <p:notesMasterId r:id="rId38"/>
  </p:notesMasterIdLst>
  <p:handoutMasterIdLst>
    <p:handoutMasterId r:id="rId39"/>
  </p:handoutMasterIdLst>
  <p:sldIdLst>
    <p:sldId id="325" r:id="rId5"/>
    <p:sldId id="307" r:id="rId6"/>
    <p:sldId id="324" r:id="rId7"/>
    <p:sldId id="338" r:id="rId8"/>
    <p:sldId id="341" r:id="rId9"/>
    <p:sldId id="312" r:id="rId10"/>
    <p:sldId id="342" r:id="rId11"/>
    <p:sldId id="343" r:id="rId12"/>
    <p:sldId id="344" r:id="rId13"/>
    <p:sldId id="317" r:id="rId14"/>
    <p:sldId id="345" r:id="rId15"/>
    <p:sldId id="346" r:id="rId16"/>
    <p:sldId id="334" r:id="rId17"/>
    <p:sldId id="340" r:id="rId18"/>
    <p:sldId id="347" r:id="rId19"/>
    <p:sldId id="33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60" r:id="rId32"/>
    <p:sldId id="361" r:id="rId33"/>
    <p:sldId id="362" r:id="rId34"/>
    <p:sldId id="363" r:id="rId35"/>
    <p:sldId id="359" r:id="rId36"/>
    <p:sldId id="32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394" autoAdjust="0"/>
  </p:normalViewPr>
  <p:slideViewPr>
    <p:cSldViewPr snapToGrid="0">
      <p:cViewPr varScale="1">
        <p:scale>
          <a:sx n="81" d="100"/>
          <a:sy n="81" d="100"/>
        </p:scale>
        <p:origin x="754" y="58"/>
      </p:cViewPr>
      <p:guideLst/>
    </p:cSldViewPr>
  </p:slideViewPr>
  <p:outlineViewPr>
    <p:cViewPr>
      <p:scale>
        <a:sx n="33" d="100"/>
        <a:sy n="33" d="100"/>
      </p:scale>
      <p:origin x="0" y="-40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-2069"/>
    </p:cViewPr>
  </p:sorter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4B9809-3C73-CA2B-1791-620EA168CC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7B1C58-A1FD-D1E1-33AB-1303C48435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6AA30A-158D-435B-B1F3-6FF82BD60FDF}" type="datetimeFigureOut">
              <a:rPr lang="en-US" smtClean="0"/>
              <a:t>12-Jul-24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17A0D9-659F-DDC6-CBD8-29B61E0FF7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9E0617-6128-05F5-8F48-6A0A1D1479E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0A24AC-02A6-46A1-A072-EAC8AC25DC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39198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A0313-F537-4ED0-973B-4729E10A826A}" type="datetimeFigureOut">
              <a:rPr lang="en-US" smtClean="0"/>
              <a:t>12-Jul-24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92804-03A6-47F6-A893-4DDB8903A80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47173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8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7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873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689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945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7197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256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8626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8832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84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1182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19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83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9773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206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0730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36234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C92804-03A6-47F6-A893-4DDB8903A80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754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0472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0472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4" name="Date Placeholder 13">
            <a:extLst>
              <a:ext uri="{FF2B5EF4-FFF2-40B4-BE49-F238E27FC236}">
                <a16:creationId xmlns:a16="http://schemas.microsoft.com/office/drawing/2014/main" id="{46538D75-00C2-DE73-4C65-FE94AC658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6B601B81-68C1-B63A-105C-EC637DF56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9F3E495-0415-392A-9A07-34555BBC7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4276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2268C47-2910-B99C-EC67-F6649ADC2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019515-4A04-FBE0-E89C-86ECBB7E9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D9C272-2490-C827-9BE5-9CEE418504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8054130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32613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943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FF68BE-C313-C839-B719-0339AC344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4F4E5F-FFF4-F934-3DD9-134F8D242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FE0F82-88EB-FAE2-FC02-99D5EE301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20741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F7D84AA-0BCE-9C85-4510-34EBAE061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524" y="708955"/>
            <a:ext cx="12193526" cy="5463893"/>
            <a:chOff x="-1524" y="708955"/>
            <a:chExt cx="12193526" cy="546389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41002A6-9DB7-26A1-2425-8C496B953CA4}"/>
                </a:ext>
              </a:extLst>
            </p:cNvPr>
            <p:cNvSpPr/>
            <p:nvPr userDrawn="1"/>
          </p:nvSpPr>
          <p:spPr>
            <a:xfrm>
              <a:off x="-1524" y="709613"/>
              <a:ext cx="12192000" cy="5463235"/>
            </a:xfrm>
            <a:prstGeom prst="rect">
              <a:avLst/>
            </a:prstGeom>
            <a:solidFill>
              <a:schemeClr val="accent3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5" name="Graphic 24">
              <a:extLst>
                <a:ext uri="{FF2B5EF4-FFF2-40B4-BE49-F238E27FC236}">
                  <a16:creationId xmlns:a16="http://schemas.microsoft.com/office/drawing/2014/main" id="{9F029623-B14D-1CDC-9D8F-47D563937B5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3670" t="-7182" r="-9886" b="52046"/>
            <a:stretch/>
          </p:blipFill>
          <p:spPr>
            <a:xfrm>
              <a:off x="-1" y="1162050"/>
              <a:ext cx="5568949" cy="5009032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B4D8031F-ED2A-8D7E-D369-6BF3256FE3F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256" t="-7183" r="44925" b="48899"/>
            <a:stretch/>
          </p:blipFill>
          <p:spPr>
            <a:xfrm rot="16200000">
              <a:off x="7239292" y="366674"/>
              <a:ext cx="4610430" cy="5294991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A28D3FB-54EA-410D-A062-8F118E5D0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593477A-1279-4BCC-8257-14CC2361F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7F04C86-E215-DFBB-8302-70BCCDFC2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708956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9577F-647F-5850-5636-6ED05B995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9482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CBFB4F-DC16-FC59-E9E7-B92910449E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6429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3690604-E7DB-AFA3-7E13-CAFF46FF50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7968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E2874C2-BA39-4778-DC11-487CC4FCA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6D6334D-FB4A-4843-F2FB-1CAC50021C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586958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FC043C06-5053-E291-E708-44B684DC52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28932" y="1115167"/>
            <a:ext cx="8534136" cy="4655385"/>
          </a:xfrm>
        </p:spPr>
        <p:txBody>
          <a:bodyPr>
            <a:noAutofit/>
          </a:bodyPr>
          <a:lstStyle>
            <a:lvl1pPr algn="ctr">
              <a:defRPr sz="72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2682488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F9E0CFE-F27B-4D50-AA2F-7146CA90E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048" y="2138289"/>
            <a:ext cx="12188952" cy="4033912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2C488A36-B0CB-7B46-C2A6-BA57D39EC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7860" r="37853" b="27738"/>
          <a:stretch/>
        </p:blipFill>
        <p:spPr>
          <a:xfrm>
            <a:off x="6962087" y="2143124"/>
            <a:ext cx="5226865" cy="403383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8614BA2-9387-F1B5-B7DB-B34DAE90FED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7" y="365125"/>
            <a:ext cx="10778937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994EC89-4FAE-445C-A6E8-D55E4A34DE4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9" y="2350108"/>
            <a:ext cx="10778221" cy="3609461"/>
          </a:xfrm>
        </p:spPr>
        <p:txBody>
          <a:bodyPr anchor="ctr" anchorCtr="0">
            <a:normAutofit/>
          </a:bodyPr>
          <a:lstStyle>
            <a:lvl1pPr>
              <a:buNone/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9ECF93F-3E86-4C44-BAF1-ADE160CAD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7A80DA6A-71F3-6286-F60A-EEEC91887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5F98B46-5DFC-3487-EB05-148905CA6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138288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D768F8E-3DFF-8D92-E3CF-5AE5F6DA5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045761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E83A1EA-5EE3-D81A-D135-860F481F67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26472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4EA58FF-2FB1-3B78-FDCF-E5DC2EFE5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4326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08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2"/>
            <a:ext cx="5646541" cy="5295371"/>
          </a:xfrm>
        </p:spPr>
        <p:txBody>
          <a:bodyPr anchor="ctr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2" name="Picture Placeholder 13">
            <a:extLst>
              <a:ext uri="{FF2B5EF4-FFF2-40B4-BE49-F238E27FC236}">
                <a16:creationId xmlns:a16="http://schemas.microsoft.com/office/drawing/2014/main" id="{6379D45C-F78A-E101-CD9D-C98EA6E6C5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83095" y="-1"/>
            <a:ext cx="5013087" cy="6857998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768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C2EA47A-F66B-4005-A5A4-458E90C096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897" y="576263"/>
            <a:ext cx="5646541" cy="3304494"/>
          </a:xfrm>
        </p:spPr>
        <p:txBody>
          <a:bodyPr anchor="b" anchorCtr="0">
            <a:normAutofit/>
          </a:bodyPr>
          <a:lstStyle>
            <a:lvl1pPr>
              <a:defRPr sz="4400"/>
            </a:lvl1pPr>
          </a:lstStyle>
          <a:p>
            <a:pPr algn="l">
              <a:lnSpc>
                <a:spcPts val="5800"/>
              </a:lnSpc>
            </a:pPr>
            <a:r>
              <a:rPr lang="en-US" sz="4800" dirty="0"/>
              <a:t>Click to add title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415B1A-CA14-E219-0C7F-0B38B1684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83096" y="1"/>
            <a:ext cx="5013088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BA35BB-6689-91C0-7D75-944092B3C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1949B5-8206-3159-8E9E-E95F2A9AA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483096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97BFBC-DA17-6BEB-A937-333E9504DD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363569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F9A5C70-EFC4-1BAB-285F-B317FAF4744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2275" y="4148138"/>
            <a:ext cx="5673726" cy="152876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073F905-5A3E-F9EB-B095-7A3A17C1E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249" t="13424" r="28018" b="11087"/>
          <a:stretch/>
        </p:blipFill>
        <p:spPr>
          <a:xfrm>
            <a:off x="6472427" y="0"/>
            <a:ext cx="5023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1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du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77B93E-437F-D9D6-D3D1-6DE5F025A4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44200" y="1"/>
            <a:ext cx="75198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B74AAE1C-171A-32A3-E6FD-75252CAB87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796" t="12194" r="49125" b="12256"/>
          <a:stretch/>
        </p:blipFill>
        <p:spPr>
          <a:xfrm>
            <a:off x="10732660" y="-5609"/>
            <a:ext cx="763524" cy="686360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F581E4B7-6D97-63BF-7E87-5E71F8BD8C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9733538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630934-DBD2-4535-961F-B198ABA2D05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19106" y="2198915"/>
            <a:ext cx="9741183" cy="3345316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 baseline="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20D2A6-7700-487F-AC7E-A5A2C30DC1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FC30D6A-6415-42E1-89E9-EF806C3FE3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05DBF26-BAB3-D5FD-5EA7-310263D4CA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40584B-2A03-52F7-B667-9CD1A2BD7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3C0872-DC48-53B1-8569-7A913D92D8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74420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635D700-0F05-E0E7-FB42-2FC890C26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063077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5C00B3F-62BE-8535-5239-46279DF1B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052457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4541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8B6FBD3-8FFB-2E51-CAC4-CFB7B5AF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178" y="365125"/>
            <a:ext cx="1066035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22178" y="2198914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620B83B-1673-865A-1958-873C4765EFA0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5924741" y="2198913"/>
            <a:ext cx="5157787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89020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2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105342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0C4E27-95CA-78A5-BD7A-6109D75C8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8AE4F7BC-B724-2456-4104-1C5E254EEF3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22178" y="2198914"/>
            <a:ext cx="6487908" cy="3455925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28600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143000">
              <a:spcBef>
                <a:spcPts val="1000"/>
              </a:spcBef>
              <a:defRPr sz="1800"/>
            </a:lvl4pPr>
            <a:lvl5pPr marL="160020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228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4408E76-0AE4-495F-87FB-5DD280A91D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1640" y="5610"/>
            <a:ext cx="708823" cy="713232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F130D9-40F7-D817-3F42-72C9D58579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3843" y="667582"/>
            <a:ext cx="5102717" cy="2482018"/>
          </a:xfrm>
        </p:spPr>
        <p:txBody>
          <a:bodyPr anchor="t" anchorCtr="0">
            <a:no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88A7439-0E5E-18D2-A4C7-D377032ED25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668964" y="667582"/>
            <a:ext cx="5827220" cy="2482018"/>
          </a:xfrm>
        </p:spPr>
        <p:txBody>
          <a:bodyPr tIns="91440">
            <a:normAutofit/>
          </a:bodyPr>
          <a:lstStyle>
            <a:lvl1pPr marL="0" indent="0"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800">
                <a:solidFill>
                  <a:schemeClr val="tx2"/>
                </a:solidFill>
              </a:defRPr>
            </a:lvl3pPr>
            <a:lvl4pPr marL="1371600" indent="0">
              <a:buNone/>
              <a:defRPr sz="1800">
                <a:solidFill>
                  <a:schemeClr val="tx2"/>
                </a:solidFill>
              </a:defRPr>
            </a:lvl4pPr>
            <a:lvl5pPr marL="1828800" indent="0">
              <a:buNone/>
              <a:defRPr sz="18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3471630-9EC8-4C68-B4D8-D98C242DBE0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93843" y="3362959"/>
            <a:ext cx="11102339" cy="282745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3FB3B490-399A-EF1F-9626-CCCE0F5FF3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51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825625"/>
            <a:ext cx="10515600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A25CBB87-BE9B-82CE-8A24-F21EEA036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B2131628-C033-9728-C4CF-90CDBCB89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67216CA-9A26-BBE7-68A3-9237D22C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127296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3" y="365760"/>
            <a:ext cx="11067089" cy="1325880"/>
          </a:xfrm>
        </p:spPr>
        <p:txBody>
          <a:bodyPr anchor="ctr">
            <a:normAutofit/>
          </a:bodyPr>
          <a:lstStyle>
            <a:lvl1pPr>
              <a:lnSpc>
                <a:spcPts val="2800"/>
              </a:lnSpc>
              <a:spcBef>
                <a:spcPts val="1000"/>
              </a:spcBef>
              <a:defRPr sz="4400" b="0" i="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6BF945-F985-4A89-9868-A82E90E10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504656" y="2020824"/>
            <a:ext cx="687343" cy="1896697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7B33CF-0773-56F3-9F3B-1619AA6667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20624" y="2189377"/>
            <a:ext cx="3568990" cy="3517679"/>
          </a:xfrm>
        </p:spPr>
        <p:txBody>
          <a:bodyPr tIns="0" bIns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EB4A43A1-5A81-D0D1-BD71-0485EDDD4CC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501469" y="2189377"/>
            <a:ext cx="6565769" cy="3517686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E6A39699-E09B-80CC-75A3-1A20865AB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4812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wo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624" y="365125"/>
            <a:ext cx="10654936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 sz="4400" dirty="0"/>
              <a:t>Click to add title 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13657" y="2198914"/>
            <a:ext cx="3970218" cy="3445987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921213" y="2198914"/>
            <a:ext cx="6154347" cy="344598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53A46AB-E26C-4F66-A0B8-4CDBD5F40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11494040" y="4282928"/>
            <a:ext cx="699477" cy="1898809"/>
          </a:xfrm>
          <a:prstGeom prst="rect">
            <a:avLst/>
          </a:prstGeom>
          <a:solidFill>
            <a:schemeClr val="accent3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B845EA08-ECD8-E8B5-40BF-E899F315098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168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79BDEB7A-D103-487A-8C1B-9145FB24B6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2897" y="539496"/>
            <a:ext cx="5228393" cy="269719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sz="4800" dirty="0"/>
              <a:t>Click to add title 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3017A3E-25F7-41D5-AABB-24D0E2673A6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22897" y="3354749"/>
            <a:ext cx="5228392" cy="2582470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05C0C26-4C66-47DC-B079-5B94C22F1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07E30B1-7066-9D31-7A11-7B81B65DD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972E672D-C862-C853-0730-15E3C4953D67}"/>
              </a:ext>
            </a:extLst>
          </p:cNvPr>
          <p:cNvSpPr/>
          <p:nvPr userDrawn="1"/>
        </p:nvSpPr>
        <p:spPr>
          <a:xfrm>
            <a:off x="9884230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10336ED-3DCB-4524-8A3F-9FBBD0B18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50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815F86B-1A6A-ECD5-F63A-4280BADEF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884230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B5534F0-444E-1FA5-FC8F-F04505FC0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76862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119972F-DA18-8749-FF59-A83CA1E1F4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372495" y="561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067D80A1-B7E7-2F80-975E-2E87C591BB67}"/>
              </a:ext>
            </a:extLst>
          </p:cNvPr>
          <p:cNvSpPr/>
          <p:nvPr userDrawn="1"/>
        </p:nvSpPr>
        <p:spPr>
          <a:xfrm>
            <a:off x="7760541" y="1"/>
            <a:ext cx="1611954" cy="6857999"/>
          </a:xfrm>
          <a:prstGeom prst="rect">
            <a:avLst/>
          </a:pr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E88F6AB-6890-F7DE-7C01-CE237F7786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9481352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F6575E3-45E3-206E-9037-D8FD562B7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760541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BE4BC31-600E-ECD3-1E7F-FE4F6F720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7644933" y="0"/>
            <a:ext cx="0" cy="6858000"/>
          </a:xfrm>
          <a:prstGeom prst="line">
            <a:avLst/>
          </a:prstGeom>
          <a:ln w="9525" cap="rnd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>
            <a:extLst>
              <a:ext uri="{FF2B5EF4-FFF2-40B4-BE49-F238E27FC236}">
                <a16:creationId xmlns:a16="http://schemas.microsoft.com/office/drawing/2014/main" id="{3F8CA839-B327-1ECD-C35D-02164F5BBD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706" t="12194" r="49126" b="12256"/>
          <a:stretch/>
        </p:blipFill>
        <p:spPr>
          <a:xfrm>
            <a:off x="9884229" y="-5609"/>
            <a:ext cx="1611955" cy="6863608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E1A97957-D274-4D24-1862-D53BF728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790" t="12194" r="70042" b="12256"/>
          <a:stretch/>
        </p:blipFill>
        <p:spPr>
          <a:xfrm>
            <a:off x="7753789" y="5610"/>
            <a:ext cx="1611955" cy="686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701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15600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6B034DD9-4A61-318F-88CF-79721B55AC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496DA99-E916-9F7C-9E88-AA06046AE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1CC86B5-B6B3-4633-0D90-AACB44D0D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2490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8F7F10-35F6-E392-D41B-3CD300D5CCF8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181600" cy="4206382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mtClean="0"/>
            </a:lvl1pPr>
            <a:lvl2pPr>
              <a:defRPr lang="en-US" smtClean="0"/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 dirty="0"/>
            </a:lvl5pPr>
          </a:lstStyle>
          <a:p>
            <a:pPr lvl="0">
              <a:buChar char="¬"/>
            </a:pPr>
            <a:r>
              <a:rPr lang="en-US"/>
              <a:t>Click to edit Master text styles</a:t>
            </a:r>
          </a:p>
          <a:p>
            <a:pPr lvl="1">
              <a:buChar char="¬"/>
            </a:pPr>
            <a:r>
              <a:rPr lang="en-US"/>
              <a:t>Second level</a:t>
            </a:r>
          </a:p>
          <a:p>
            <a:pPr lvl="2">
              <a:buChar char="¬"/>
            </a:pPr>
            <a:r>
              <a:rPr lang="en-US"/>
              <a:t>Third level</a:t>
            </a:r>
          </a:p>
          <a:p>
            <a:pPr lvl="3">
              <a:buChar char="¬"/>
            </a:pPr>
            <a:r>
              <a:rPr lang="en-US"/>
              <a:t>Fourth level</a:t>
            </a:r>
          </a:p>
          <a:p>
            <a:pPr lvl="4">
              <a:buChar char="¬"/>
            </a:pPr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56178" y="1825625"/>
            <a:ext cx="518004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Date Placeholder 14">
            <a:extLst>
              <a:ext uri="{FF2B5EF4-FFF2-40B4-BE49-F238E27FC236}">
                <a16:creationId xmlns:a16="http://schemas.microsoft.com/office/drawing/2014/main" id="{35274CEC-210E-BC97-9B79-A7D801E4B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486B3D53-F805-C08E-2359-498218FC6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61C4695B-D7BD-45F7-EB23-6FDAF2410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6120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A1F52B7-5271-53AA-8260-0CF50FF8DA3C}"/>
              </a:ext>
            </a:extLst>
          </p:cNvPr>
          <p:cNvSpPr/>
          <p:nvPr/>
        </p:nvSpPr>
        <p:spPr>
          <a:xfrm>
            <a:off x="0" y="685800"/>
            <a:ext cx="11494008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78" y="365125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217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2178" y="2505075"/>
            <a:ext cx="515778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5459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54590" y="2505075"/>
            <a:ext cx="5183188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198C3F1-4E77-7888-CDB8-CF9406E4A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493561D3-90F6-AD82-BCFE-90F9427D8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32F9B33-3FA7-526F-7B45-342EB64A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146545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15600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A9328E63-E075-39E2-BAA7-30CCAE2E7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A5894A5-0E01-F43E-C68A-2EFAB2EB8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250128C-CE40-2B40-1B89-7E9AAAAC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50277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281B99-C6A0-F92A-BDD3-BB362196501C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EB8367C-67E1-A50A-1584-F859A6FED9C9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BB8861-51D7-741E-6B2C-25412D40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D69A2F-0657-B33B-8334-C458A953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B4FC84-48ED-0480-2497-FCD84C127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31472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12425" cy="1600200"/>
          </a:xfrm>
        </p:spPr>
        <p:txBody>
          <a:bodyPr anchor="b">
            <a:norm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2830" y="2199340"/>
            <a:ext cx="6172200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3F37370-7C05-0AAE-A0C3-9EE620A84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900B8E3-39E6-A88A-BBFB-717596EB3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48E340D-1840-D987-3EEA-963BDDE31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050185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3932237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781276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3932237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90F28E44-58BB-553B-BBD0-F292C66CC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8F22D156-E5FE-F118-0553-B401F1965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8AEE0A6-6120-9BA2-5751-E0E2D8CF0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399150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B53B4F-080C-8523-03AD-871CC3B8D168}"/>
              </a:ext>
            </a:extLst>
          </p:cNvPr>
          <p:cNvSpPr/>
          <p:nvPr/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53B790B-70BD-FD52-2540-F1DA4882170E}"/>
              </a:ext>
            </a:extLst>
          </p:cNvPr>
          <p:cNvSpPr/>
          <p:nvPr/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 descr="Tag=AccentColor&#10;Flavor=Light&#10;Target=Line">
            <a:extLst>
              <a:ext uri="{FF2B5EF4-FFF2-40B4-BE49-F238E27FC236}">
                <a16:creationId xmlns:a16="http://schemas.microsoft.com/office/drawing/2014/main" id="{7D4FC5F0-CBD6-AEEB-4902-28D624068890}"/>
              </a:ext>
            </a:extLst>
          </p:cNvPr>
          <p:cNvCxnSpPr>
            <a:cxnSpLocks/>
          </p:cNvCxnSpPr>
          <p:nvPr/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 descr="Tag=AccentColor&#10;Flavor=Light&#10;Target=Line">
            <a:extLst>
              <a:ext uri="{FF2B5EF4-FFF2-40B4-BE49-F238E27FC236}">
                <a16:creationId xmlns:a16="http://schemas.microsoft.com/office/drawing/2014/main" id="{FA9EB4DB-DDA5-1A45-7D87-B2BF67D2D1C3}"/>
              </a:ext>
            </a:extLst>
          </p:cNvPr>
          <p:cNvCxnSpPr>
            <a:cxnSpLocks/>
          </p:cNvCxnSpPr>
          <p:nvPr/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-18288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89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4" r:id="rId1"/>
    <p:sldLayoutId id="2147483885" r:id="rId2"/>
    <p:sldLayoutId id="2147483886" r:id="rId3"/>
    <p:sldLayoutId id="2147483887" r:id="rId4"/>
    <p:sldLayoutId id="2147483888" r:id="rId5"/>
    <p:sldLayoutId id="2147483889" r:id="rId6"/>
    <p:sldLayoutId id="2147483890" r:id="rId7"/>
    <p:sldLayoutId id="2147483891" r:id="rId8"/>
    <p:sldLayoutId id="2147483892" r:id="rId9"/>
    <p:sldLayoutId id="2147483893" r:id="rId10"/>
    <p:sldLayoutId id="2147483894" r:id="rId11"/>
    <p:sldLayoutId id="2147483895" r:id="rId12"/>
    <p:sldLayoutId id="2147483896" r:id="rId13"/>
    <p:sldLayoutId id="2147483897" r:id="rId14"/>
    <p:sldLayoutId id="2147483898" r:id="rId15"/>
    <p:sldLayoutId id="2147483899" r:id="rId16"/>
    <p:sldLayoutId id="2147483901" r:id="rId17"/>
    <p:sldLayoutId id="2147483902" r:id="rId18"/>
    <p:sldLayoutId id="2147483903" r:id="rId19"/>
    <p:sldLayoutId id="2147483904" r:id="rId20"/>
    <p:sldLayoutId id="2147483905" r:id="rId21"/>
    <p:sldLayoutId id="2147483907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2107B0-826E-4E2E-390A-A0CBF1F86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4985" y="1255844"/>
            <a:ext cx="8502030" cy="2322625"/>
          </a:xfrm>
        </p:spPr>
        <p:txBody>
          <a:bodyPr/>
          <a:lstStyle/>
          <a:p>
            <a:r>
              <a:rPr lang="en-US" sz="3200" dirty="0" err="1"/>
              <a:t>Elektronski</a:t>
            </a:r>
            <a:r>
              <a:rPr lang="en-US" sz="3200" dirty="0"/>
              <a:t> </a:t>
            </a:r>
            <a:r>
              <a:rPr lang="en-US" sz="3200" dirty="0" err="1"/>
              <a:t>fakultet</a:t>
            </a:r>
            <a:br>
              <a:rPr lang="en-US" sz="3200" dirty="0"/>
            </a:br>
            <a:r>
              <a:rPr lang="en-US" sz="3200" dirty="0" err="1"/>
              <a:t>Univerzitet</a:t>
            </a:r>
            <a:r>
              <a:rPr lang="en-US" sz="3200" dirty="0"/>
              <a:t> u Ni</a:t>
            </a:r>
            <a:r>
              <a:rPr lang="sr-Latn-RS" sz="3200" dirty="0"/>
              <a:t>šu</a:t>
            </a:r>
            <a:br>
              <a:rPr lang="sr-Latn-RS" sz="3200" dirty="0"/>
            </a:br>
            <a:br>
              <a:rPr lang="sr-Latn-RS" sz="3200" dirty="0"/>
            </a:br>
            <a:r>
              <a:rPr lang="sr-Latn-RS" sz="3200" dirty="0"/>
              <a:t>Diplomski rad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 err="1"/>
              <a:t>Multimodalni</a:t>
            </a:r>
            <a:r>
              <a:rPr lang="en-US" sz="3200" dirty="0"/>
              <a:t> RAG </a:t>
            </a:r>
            <a:r>
              <a:rPr lang="en-US" sz="3200" dirty="0" err="1"/>
              <a:t>sistem</a:t>
            </a:r>
            <a:r>
              <a:rPr lang="en-US" sz="3200" dirty="0"/>
              <a:t> za </a:t>
            </a:r>
            <a:r>
              <a:rPr lang="en-US" sz="3200" dirty="0" err="1"/>
              <a:t>asistenciju</a:t>
            </a:r>
            <a:r>
              <a:rPr lang="en-US" sz="3200" dirty="0"/>
              <a:t> </a:t>
            </a:r>
            <a:r>
              <a:rPr lang="en-US" sz="3200" dirty="0" err="1"/>
              <a:t>prilikom</a:t>
            </a:r>
            <a:r>
              <a:rPr lang="en-US" sz="3200" dirty="0"/>
              <a:t> </a:t>
            </a:r>
            <a:r>
              <a:rPr lang="en-US" sz="3200" dirty="0" err="1"/>
              <a:t>dijagnostifikovanja</a:t>
            </a:r>
            <a:r>
              <a:rPr lang="en-US" sz="3200" dirty="0"/>
              <a:t> ko</a:t>
            </a:r>
            <a:r>
              <a:rPr lang="sr-Latn-RS" sz="3200" dirty="0"/>
              <a:t>ž</a:t>
            </a:r>
            <a:r>
              <a:rPr lang="en-US" sz="3200" dirty="0" err="1"/>
              <a:t>nih</a:t>
            </a:r>
            <a:r>
              <a:rPr lang="en-US" sz="3200" dirty="0"/>
              <a:t> </a:t>
            </a:r>
            <a:r>
              <a:rPr lang="en-US" sz="3200" dirty="0" err="1"/>
              <a:t>oboljenja</a:t>
            </a:r>
            <a:endParaRPr lang="en-US" sz="3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03583-7DAE-41CB-8A08-0AA2AE32B0D9}"/>
              </a:ext>
            </a:extLst>
          </p:cNvPr>
          <p:cNvSpPr txBox="1"/>
          <p:nvPr/>
        </p:nvSpPr>
        <p:spPr>
          <a:xfrm>
            <a:off x="861646" y="5496620"/>
            <a:ext cx="3253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Student: Maša Ćirković 18463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FE7980-14EF-4F83-A85D-99EFA4E50D1D}"/>
              </a:ext>
            </a:extLst>
          </p:cNvPr>
          <p:cNvSpPr txBox="1"/>
          <p:nvPr/>
        </p:nvSpPr>
        <p:spPr>
          <a:xfrm>
            <a:off x="7227277" y="5496620"/>
            <a:ext cx="449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r-Latn-RS" dirty="0"/>
              <a:t>Mentor: Doc. Dr Aleksandar Stanimirović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7A5039F-7CBD-4425-BEC2-37EF447D34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0698" y="992048"/>
            <a:ext cx="1676634" cy="16766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F4A97F-AD84-44DD-95CF-40D5E79F6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8759" y="992048"/>
            <a:ext cx="1676634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10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5832-3B88-48CF-8043-95E6A4907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388" y="66980"/>
            <a:ext cx="5330175" cy="777082"/>
          </a:xfrm>
        </p:spPr>
        <p:txBody>
          <a:bodyPr>
            <a:normAutofit/>
          </a:bodyPr>
          <a:lstStyle/>
          <a:p>
            <a:r>
              <a:rPr lang="sr-Latn-RS" dirty="0"/>
              <a:t>ALIGN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6FF9F1-02F2-4FD4-A3BF-42428815EF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58581" y="1011952"/>
            <a:ext cx="11244571" cy="526575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r-Latn-RS" dirty="0"/>
              <a:t>ALIGN model - </a:t>
            </a:r>
            <a:r>
              <a:rPr lang="en-GB" dirty="0"/>
              <a:t>A Large-scale </a:t>
            </a:r>
            <a:r>
              <a:rPr lang="en-GB" dirty="0" err="1"/>
              <a:t>ImaGe</a:t>
            </a:r>
            <a:r>
              <a:rPr lang="en-GB" dirty="0"/>
              <a:t> and Noisy-text embedding</a:t>
            </a:r>
            <a:r>
              <a:rPr lang="sr-Latn-RS" dirty="0"/>
              <a:t> – Google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Model koristi tehnike dubokog učenja za kreiranje zajedničkog vektorskog prostora za slike i tekstove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Multimodalni vision and language model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Korišćen u ovom sistemu kako bi se dobile vektorske reprezentacije slika i tekstova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err="1"/>
              <a:t>Arhitektura</a:t>
            </a:r>
            <a:r>
              <a:rPr lang="en-US" dirty="0"/>
              <a:t> ALIGN </a:t>
            </a:r>
            <a:r>
              <a:rPr lang="en-US" dirty="0" err="1"/>
              <a:t>modela</a:t>
            </a:r>
            <a:r>
              <a:rPr lang="en-US" dirty="0"/>
              <a:t> se </a:t>
            </a:r>
            <a:r>
              <a:rPr lang="en-US" dirty="0" err="1"/>
              <a:t>sastoji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dva</a:t>
            </a:r>
            <a:r>
              <a:rPr lang="en-US" dirty="0"/>
              <a:t> </a:t>
            </a:r>
            <a:r>
              <a:rPr lang="en-US" dirty="0" err="1"/>
              <a:t>glavna</a:t>
            </a:r>
            <a:r>
              <a:rPr lang="en-US" dirty="0"/>
              <a:t> dela</a:t>
            </a:r>
            <a:endParaRPr lang="sr-Latn-RS" dirty="0"/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dirty="0" err="1"/>
              <a:t>Vizuelni</a:t>
            </a:r>
            <a:r>
              <a:rPr lang="en-US" dirty="0"/>
              <a:t> </a:t>
            </a:r>
            <a:r>
              <a:rPr lang="en-US" dirty="0" err="1"/>
              <a:t>enkoder</a:t>
            </a:r>
            <a:r>
              <a:rPr lang="en-US" dirty="0"/>
              <a:t> - </a:t>
            </a:r>
            <a:r>
              <a:rPr lang="sr-Latn-RS" dirty="0"/>
              <a:t>k</a:t>
            </a:r>
            <a:r>
              <a:rPr lang="en-US" dirty="0" err="1"/>
              <a:t>oristi</a:t>
            </a:r>
            <a:r>
              <a:rPr lang="en-US" dirty="0"/>
              <a:t> </a:t>
            </a:r>
            <a:r>
              <a:rPr lang="en-US" dirty="0" err="1"/>
              <a:t>unapred</a:t>
            </a:r>
            <a:r>
              <a:rPr lang="en-US" dirty="0"/>
              <a:t> </a:t>
            </a:r>
            <a:r>
              <a:rPr lang="en-US" dirty="0" err="1"/>
              <a:t>trenirane</a:t>
            </a:r>
            <a:r>
              <a:rPr lang="en-US" dirty="0"/>
              <a:t> </a:t>
            </a:r>
            <a:r>
              <a:rPr lang="en-US" dirty="0" err="1"/>
              <a:t>konvolucione</a:t>
            </a:r>
            <a:r>
              <a:rPr lang="en-US" dirty="0"/>
              <a:t> </a:t>
            </a:r>
            <a:r>
              <a:rPr lang="en-US" dirty="0" err="1"/>
              <a:t>neuronske</a:t>
            </a:r>
            <a:r>
              <a:rPr lang="en-US" dirty="0"/>
              <a:t> </a:t>
            </a:r>
            <a:r>
              <a:rPr lang="en-US" dirty="0" err="1"/>
              <a:t>mreže</a:t>
            </a:r>
            <a:r>
              <a:rPr lang="en-US" dirty="0"/>
              <a:t> (CNN), </a:t>
            </a:r>
            <a:r>
              <a:rPr lang="en-US" dirty="0" err="1"/>
              <a:t>konkretno</a:t>
            </a:r>
            <a:r>
              <a:rPr lang="en-US" dirty="0"/>
              <a:t> </a:t>
            </a:r>
            <a:r>
              <a:rPr lang="en-US" dirty="0" err="1"/>
              <a:t>EfficientNet</a:t>
            </a:r>
            <a:r>
              <a:rPr lang="sr-Latn-RS" dirty="0"/>
              <a:t>,</a:t>
            </a:r>
            <a:r>
              <a:rPr lang="en-US" dirty="0"/>
              <a:t> za </a:t>
            </a:r>
            <a:r>
              <a:rPr lang="en-US" dirty="0" err="1"/>
              <a:t>ekstrakciju</a:t>
            </a:r>
            <a:r>
              <a:rPr lang="en-US" dirty="0"/>
              <a:t> </a:t>
            </a:r>
            <a:r>
              <a:rPr lang="en-US" dirty="0" err="1"/>
              <a:t>karakteristika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slika</a:t>
            </a:r>
            <a:endParaRPr lang="sr-Latn-RS" dirty="0"/>
          </a:p>
          <a:p>
            <a:pPr lvl="1">
              <a:buClr>
                <a:schemeClr val="accent3">
                  <a:lumMod val="50000"/>
                </a:schemeClr>
              </a:buClr>
            </a:pPr>
            <a:r>
              <a:rPr lang="en-US" dirty="0" err="1"/>
              <a:t>Tekstualni</a:t>
            </a:r>
            <a:r>
              <a:rPr lang="en-US" dirty="0"/>
              <a:t> </a:t>
            </a:r>
            <a:r>
              <a:rPr lang="en-US" dirty="0" err="1"/>
              <a:t>enkoder</a:t>
            </a:r>
            <a:r>
              <a:rPr lang="en-US" dirty="0"/>
              <a:t> - </a:t>
            </a:r>
            <a:r>
              <a:rPr lang="sr-Latn-RS" dirty="0"/>
              <a:t>k</a:t>
            </a:r>
            <a:r>
              <a:rPr lang="en-US" dirty="0" err="1"/>
              <a:t>oristi</a:t>
            </a:r>
            <a:r>
              <a:rPr lang="en-US" dirty="0"/>
              <a:t> </a:t>
            </a:r>
            <a:r>
              <a:rPr lang="en-US" dirty="0" err="1"/>
              <a:t>unapred</a:t>
            </a:r>
            <a:r>
              <a:rPr lang="en-US" dirty="0"/>
              <a:t> </a:t>
            </a:r>
            <a:r>
              <a:rPr lang="en-US" dirty="0" err="1"/>
              <a:t>trenirane</a:t>
            </a:r>
            <a:r>
              <a:rPr lang="en-US" dirty="0"/>
              <a:t> </a:t>
            </a:r>
            <a:r>
              <a:rPr lang="en-US" dirty="0" err="1"/>
              <a:t>jezičke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, </a:t>
            </a:r>
            <a:r>
              <a:rPr lang="en-US" dirty="0" err="1"/>
              <a:t>konkretno</a:t>
            </a:r>
            <a:r>
              <a:rPr lang="en-US" dirty="0"/>
              <a:t> BERT</a:t>
            </a:r>
            <a:r>
              <a:rPr lang="sr-Latn-RS" dirty="0"/>
              <a:t>,</a:t>
            </a:r>
            <a:r>
              <a:rPr lang="en-US" dirty="0"/>
              <a:t> za </a:t>
            </a:r>
            <a:r>
              <a:rPr lang="en-US" dirty="0" err="1"/>
              <a:t>ekstrakciju</a:t>
            </a:r>
            <a:r>
              <a:rPr lang="en-US" dirty="0"/>
              <a:t> </a:t>
            </a:r>
            <a:r>
              <a:rPr lang="en-US" dirty="0" err="1"/>
              <a:t>karakteristika</a:t>
            </a:r>
            <a:r>
              <a:rPr lang="en-US" dirty="0"/>
              <a:t> </a:t>
            </a:r>
            <a:r>
              <a:rPr lang="en-US" dirty="0" err="1"/>
              <a:t>iz</a:t>
            </a:r>
            <a:r>
              <a:rPr lang="en-US" dirty="0"/>
              <a:t> </a:t>
            </a:r>
            <a:r>
              <a:rPr lang="en-US" dirty="0" err="1"/>
              <a:t>tekstualnih</a:t>
            </a:r>
            <a:r>
              <a:rPr lang="en-US" dirty="0"/>
              <a:t> </a:t>
            </a:r>
            <a:r>
              <a:rPr lang="en-US" dirty="0" err="1"/>
              <a:t>opisa</a:t>
            </a:r>
            <a:r>
              <a:rPr lang="en-US" dirty="0"/>
              <a:t>.</a:t>
            </a:r>
            <a:endParaRPr lang="sr-Latn-RS" dirty="0"/>
          </a:p>
          <a:p>
            <a:pPr lvl="1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Korišćen je prethodno treniran model na COYO skupu podataka</a:t>
            </a:r>
          </a:p>
          <a:p>
            <a:pPr lvl="1">
              <a:buClr>
                <a:schemeClr val="accent3">
                  <a:lumMod val="50000"/>
                </a:schemeClr>
              </a:buClr>
            </a:pPr>
            <a:endParaRPr lang="sr-Latn-R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EC64CEEC-83BF-60C7-B00E-F2DE1BC02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687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E094C6-2C36-46B3-A696-AB2E8A509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4" name="Picture 3" descr="A collage of different shoes&#10;&#10;Description automatically generated">
            <a:extLst>
              <a:ext uri="{FF2B5EF4-FFF2-40B4-BE49-F238E27FC236}">
                <a16:creationId xmlns:a16="http://schemas.microsoft.com/office/drawing/2014/main" id="{E3B19074-BCFD-4651-A1D0-DCC85ECC87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1575"/>
          <a:stretch/>
        </p:blipFill>
        <p:spPr>
          <a:xfrm>
            <a:off x="562940" y="4405417"/>
            <a:ext cx="4999453" cy="2030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Picture 5" descr="A close-up of a visual display&#10;&#10;Description automatically generated">
            <a:extLst>
              <a:ext uri="{FF2B5EF4-FFF2-40B4-BE49-F238E27FC236}">
                <a16:creationId xmlns:a16="http://schemas.microsoft.com/office/drawing/2014/main" id="{74546694-041C-4928-BDAF-D2BA7F3497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303" y="246792"/>
            <a:ext cx="8013393" cy="38333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 descr="A collage of different shoes&#10;&#10;Description automatically generated">
            <a:extLst>
              <a:ext uri="{FF2B5EF4-FFF2-40B4-BE49-F238E27FC236}">
                <a16:creationId xmlns:a16="http://schemas.microsoft.com/office/drawing/2014/main" id="{53D49D41-DE29-467D-87D0-F7C974605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812" b="29002"/>
          <a:stretch/>
        </p:blipFill>
        <p:spPr>
          <a:xfrm>
            <a:off x="6368561" y="4405417"/>
            <a:ext cx="5041822" cy="20301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97768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85544-C200-BEF3-61CE-CCB5EE891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24" y="101356"/>
            <a:ext cx="5311961" cy="584444"/>
          </a:xfrm>
        </p:spPr>
        <p:txBody>
          <a:bodyPr>
            <a:normAutofit fontScale="90000"/>
          </a:bodyPr>
          <a:lstStyle/>
          <a:p>
            <a:r>
              <a:rPr lang="sr-Latn-RS" dirty="0"/>
              <a:t>Google Gemini</a:t>
            </a:r>
            <a:endParaRPr lang="en-US" dirty="0"/>
          </a:p>
        </p:txBody>
      </p:sp>
      <p:sp>
        <p:nvSpPr>
          <p:cNvPr id="33" name="Slide Number Placeholder 32">
            <a:extLst>
              <a:ext uri="{FF2B5EF4-FFF2-40B4-BE49-F238E27FC236}">
                <a16:creationId xmlns:a16="http://schemas.microsoft.com/office/drawing/2014/main" id="{9E4A32E4-179C-6FC0-8A0F-65F163803AB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D5EAB41F-80BB-4E45-8184-19BE859BBF6E}"/>
              </a:ext>
            </a:extLst>
          </p:cNvPr>
          <p:cNvSpPr txBox="1">
            <a:spLocks/>
          </p:cNvSpPr>
          <p:nvPr/>
        </p:nvSpPr>
        <p:spPr>
          <a:xfrm>
            <a:off x="192024" y="796122"/>
            <a:ext cx="11244571" cy="5762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Porodica naprednih multimodalnih sistema veštačke inteligencije razvijena od strane Google-a, namenjena za obavljanje različitih kognitivnih zadataka kroz kombinaciju više različitih modaliteta podataka koji su: tekst, slike, zvuk i video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it-IT" dirty="0"/>
              <a:t>Gemini 1.0 dolazi u tri veličine:</a:t>
            </a:r>
            <a:r>
              <a:rPr lang="sr-Latn-RS" dirty="0"/>
              <a:t> Ultra, Pro i Nano. Svaka veličina je posebno prilagođena da reši različita ograničenja kompjuterske moći i zahteva aplikacija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Gemini modeli su trenirani da podrže tekstualne ulaze mešane sa različitim audio i vizuelnim ulazima, kao što su slike napravljene kamerom, grafikoni, snimci ekrana, PDF dokumenti i video zapisi, i mogu da generišu tekstove i slike na izlazu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Gemini je specijalizovan za: izuzetno razumevanje i obradu multimodalnih podataka, složeno razumevanje jezika opšte namene, sofisticirano zaključivanje, generisanje visokokvalitetnog koda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endParaRPr lang="sr-Latn-RS" dirty="0"/>
          </a:p>
        </p:txBody>
      </p:sp>
    </p:spTree>
    <p:extLst>
      <p:ext uri="{BB962C8B-B14F-4D97-AF65-F5344CB8AC3E}">
        <p14:creationId xmlns:p14="http://schemas.microsoft.com/office/powerpoint/2010/main" val="4216251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892C668A-26ED-44CF-8077-97A55AD17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63" y="321734"/>
            <a:ext cx="5119241" cy="2905170"/>
          </a:xfrm>
          <a:prstGeom prst="rect">
            <a:avLst/>
          </a:prstGeom>
        </p:spPr>
      </p:pic>
      <p:pic>
        <p:nvPicPr>
          <p:cNvPr id="14" name="Picture 13" descr="A diagram of a transformer&#10;&#10;Description automatically generated">
            <a:extLst>
              <a:ext uri="{FF2B5EF4-FFF2-40B4-BE49-F238E27FC236}">
                <a16:creationId xmlns:a16="http://schemas.microsoft.com/office/drawing/2014/main" id="{6C1432B3-8F12-4E62-9584-5E1661602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844621"/>
            <a:ext cx="5426764" cy="2333509"/>
          </a:xfrm>
          <a:prstGeom prst="rect">
            <a:avLst/>
          </a:prstGeom>
        </p:spPr>
      </p:pic>
      <p:sp>
        <p:nvSpPr>
          <p:cNvPr id="53" name="Rectangle 44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46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lide Number Placeholder 39">
            <a:extLst>
              <a:ext uri="{FF2B5EF4-FFF2-40B4-BE49-F238E27FC236}">
                <a16:creationId xmlns:a16="http://schemas.microsoft.com/office/drawing/2014/main" id="{99A3C9AE-6440-E266-03D1-504E4CB48C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3A4F6043-7A67-491B-98BC-F933DED7226D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 algn="r">
                <a:spcAft>
                  <a:spcPts val="600"/>
                </a:spcAft>
              </a:pPr>
              <a:t>13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  <p:pic>
        <p:nvPicPr>
          <p:cNvPr id="11" name="Picture 10" descr="A screenshot of a math problem&#10;&#10;Description automatically generated">
            <a:extLst>
              <a:ext uri="{FF2B5EF4-FFF2-40B4-BE49-F238E27FC236}">
                <a16:creationId xmlns:a16="http://schemas.microsoft.com/office/drawing/2014/main" id="{B6752C17-B6C9-46C9-910E-ED96BFC2DB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8034" y="1457327"/>
            <a:ext cx="5426764" cy="379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43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988E4-102D-E588-B236-A34D9E7E4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16" y="0"/>
            <a:ext cx="10429084" cy="953086"/>
          </a:xfrm>
        </p:spPr>
        <p:txBody>
          <a:bodyPr>
            <a:normAutofit/>
          </a:bodyPr>
          <a:lstStyle/>
          <a:p>
            <a:r>
              <a:rPr lang="sr-Latn-RS" dirty="0"/>
              <a:t>Retrieval Augmented Generation - RAG</a:t>
            </a:r>
            <a:r>
              <a:rPr lang="en-US" dirty="0"/>
              <a:t> 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33928F1-DB2E-47DE-8A24-53ADBE4958D7}"/>
              </a:ext>
            </a:extLst>
          </p:cNvPr>
          <p:cNvSpPr txBox="1">
            <a:spLocks/>
          </p:cNvSpPr>
          <p:nvPr/>
        </p:nvSpPr>
        <p:spPr>
          <a:xfrm>
            <a:off x="192024" y="796122"/>
            <a:ext cx="11244571" cy="576294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Tehnika za poboljšanje tačnosti, pouzdanosti i relevantnosti generisanih odgovora modela VI, uz pomoć eksternih resursa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Kombinuje dva ključna koraka: pretraživanje relevantnih dokumenata iz vektorske baze podataka i generisanje odgovora na osnovu tih dokumenata. Ovaj pristup omogućava modelu da pristupi širem opsegu informacija i da generiše preciznije i informativnije odgovore, bez potrebe za dotreniravanjem velikog jezičkog modela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RAG sistem se sastoji iz dva glavna dela:</a:t>
            </a:r>
          </a:p>
          <a:p>
            <a:pPr lvl="1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sr-Latn-RS" dirty="0"/>
              <a:t>Pretraživač dokumenata - ovaj deo tehnike pretražuje veliku vektorsku bazu podataka kako bi pronašao one koji su najrelevantniji za zadati upit. Najčešće se korisnikov upit prevede u matematičku reprezentaciju, odnosno vektor, i zatim se koristi neka od metrika sličnosti za pronalaženje sličnih vektora. </a:t>
            </a:r>
          </a:p>
          <a:p>
            <a:pPr lvl="1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§"/>
            </a:pPr>
            <a:r>
              <a:rPr lang="sr-Latn-RS" dirty="0"/>
              <a:t>Generator teksta - nakon što pretraživač pronađe relevantne dokumente, generator koristi te dokumente kao kontekst za generisanje odgovora. Obično koristi veliki jezički model baziran na Transformer arhitekturi</a:t>
            </a:r>
          </a:p>
        </p:txBody>
      </p:sp>
    </p:spTree>
    <p:extLst>
      <p:ext uri="{BB962C8B-B14F-4D97-AF65-F5344CB8AC3E}">
        <p14:creationId xmlns:p14="http://schemas.microsoft.com/office/powerpoint/2010/main" val="2255117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0988E4-102D-E588-B236-A34D9E7E4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116" y="0"/>
            <a:ext cx="10429084" cy="953086"/>
          </a:xfrm>
        </p:spPr>
        <p:txBody>
          <a:bodyPr>
            <a:normAutofit/>
          </a:bodyPr>
          <a:lstStyle/>
          <a:p>
            <a:r>
              <a:rPr lang="sr-Latn-RS" dirty="0"/>
              <a:t>Retrieval Augmented Generation - RAG</a:t>
            </a:r>
            <a:r>
              <a:rPr lang="en-US" dirty="0"/>
              <a:t> 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6EB33A8D-41A0-F72E-2DFF-C998B79C1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833928F1-DB2E-47DE-8A24-53ADBE4958D7}"/>
              </a:ext>
            </a:extLst>
          </p:cNvPr>
          <p:cNvSpPr txBox="1">
            <a:spLocks/>
          </p:cNvSpPr>
          <p:nvPr/>
        </p:nvSpPr>
        <p:spPr>
          <a:xfrm>
            <a:off x="192024" y="796122"/>
            <a:ext cx="11244571" cy="57629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3">
                  <a:lumMod val="50000"/>
                </a:schemeClr>
              </a:buClr>
              <a:buNone/>
            </a:pPr>
            <a:r>
              <a:rPr lang="sr-Latn-RS" dirty="0"/>
              <a:t>Prednosti RAG modela u odnosu na korišćenje čistog velikog jezičkog modela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Bogata baza znanja - RAG koristi veliku bazu dokumenata, što mu omogućava da pristupi širokom spektru informacija. Ovo takođe znači da veliki jezički model ne mora da se dotrenirava često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Povećana tačnost - kombinovanjem pretraživanja i generisanja, model može da pruži preciznije i kontekstualno relevantnije odgovore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Fleksibilnost - RAG može biti primenjen na različite zadatke, uključujući odgovaranje na pitanja, generisanje sažetaka, i druge zadatke vezane za obradu prirodnog jezika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Građenje poverenja - RAG daje modelima izvore koje mogu da citiraju, kao što su fusnote u radovima, i tako korisnici mogu da provere sve što model tvrdi, što uliva poverenje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Smanjenje halucinacija - RAG može da raščisti nedoumice u korisnikovom upitu, i time smanji mogućnost da model pogreši, što je fenomen koji se naziva haluciniranje modela</a:t>
            </a:r>
          </a:p>
        </p:txBody>
      </p:sp>
    </p:spTree>
    <p:extLst>
      <p:ext uri="{BB962C8B-B14F-4D97-AF65-F5344CB8AC3E}">
        <p14:creationId xmlns:p14="http://schemas.microsoft.com/office/powerpoint/2010/main" val="1587442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0" y="-77933"/>
            <a:ext cx="7611828" cy="1011188"/>
          </a:xfrm>
        </p:spPr>
        <p:txBody>
          <a:bodyPr/>
          <a:lstStyle/>
          <a:p>
            <a:r>
              <a:rPr lang="sr-Latn-RS" dirty="0"/>
              <a:t>Implementacija</a:t>
            </a:r>
            <a:r>
              <a:rPr lang="en-US" dirty="0"/>
              <a:t> - </a:t>
            </a:r>
            <a:r>
              <a:rPr lang="en-US" dirty="0" err="1"/>
              <a:t>arhitektura</a:t>
            </a:r>
            <a:r>
              <a:rPr lang="en-US" dirty="0"/>
              <a:t> 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02C2BE-247B-4681-9C65-509392D1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225" y="933255"/>
            <a:ext cx="6749218" cy="487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3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0" y="-77933"/>
            <a:ext cx="7822844" cy="1011188"/>
          </a:xfrm>
        </p:spPr>
        <p:txBody>
          <a:bodyPr/>
          <a:lstStyle/>
          <a:p>
            <a:r>
              <a:rPr lang="sr-Latn-RS" dirty="0"/>
              <a:t>Implementacija</a:t>
            </a:r>
            <a:r>
              <a:rPr lang="en-US" dirty="0"/>
              <a:t> - </a:t>
            </a:r>
            <a:r>
              <a:rPr lang="en-US" dirty="0" err="1"/>
              <a:t>podaci</a:t>
            </a:r>
            <a:r>
              <a:rPr lang="en-US" dirty="0"/>
              <a:t>  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1CC15C-5795-40B4-82D1-B03C41BB4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8162" y="1213338"/>
            <a:ext cx="3258537" cy="4085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1AF4CAB-72E9-4559-896E-86E45D770E09}"/>
              </a:ext>
            </a:extLst>
          </p:cNvPr>
          <p:cNvSpPr txBox="1"/>
          <p:nvPr/>
        </p:nvSpPr>
        <p:spPr>
          <a:xfrm>
            <a:off x="345210" y="906345"/>
            <a:ext cx="7181005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400" dirty="0" err="1"/>
              <a:t>Podaci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dirty="0" err="1"/>
              <a:t>preuzeti</a:t>
            </a:r>
            <a:r>
              <a:rPr lang="en-GB" sz="2400" dirty="0"/>
              <a:t> </a:t>
            </a:r>
            <a:r>
              <a:rPr lang="en-GB" sz="2400" dirty="0" err="1"/>
              <a:t>sa</a:t>
            </a:r>
            <a:r>
              <a:rPr lang="en-GB" sz="2400" dirty="0"/>
              <a:t> Kaggle </a:t>
            </a:r>
            <a:r>
              <a:rPr lang="en-GB" sz="2400" dirty="0" err="1"/>
              <a:t>sajta</a:t>
            </a:r>
            <a:r>
              <a:rPr lang="en-GB" sz="2400" dirty="0"/>
              <a:t>. </a:t>
            </a:r>
            <a:r>
              <a:rPr lang="en-GB" sz="2400" dirty="0" err="1"/>
              <a:t>Četiri</a:t>
            </a:r>
            <a:r>
              <a:rPr lang="en-GB" sz="2400" dirty="0"/>
              <a:t> </a:t>
            </a:r>
            <a:r>
              <a:rPr lang="en-GB" sz="2400" dirty="0" err="1"/>
              <a:t>različita</a:t>
            </a:r>
            <a:r>
              <a:rPr lang="en-GB" sz="2400" dirty="0"/>
              <a:t> </a:t>
            </a:r>
            <a:r>
              <a:rPr lang="en-GB" sz="2400" dirty="0" err="1"/>
              <a:t>izvora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dirty="0" err="1"/>
              <a:t>kombinovana</a:t>
            </a:r>
            <a:r>
              <a:rPr lang="en-GB" sz="2400" dirty="0"/>
              <a:t>,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dodatno</a:t>
            </a:r>
            <a:r>
              <a:rPr lang="en-GB" sz="2400" dirty="0"/>
              <a:t> </a:t>
            </a:r>
            <a:r>
              <a:rPr lang="en-GB" sz="2400" dirty="0" err="1"/>
              <a:t>ručno</a:t>
            </a:r>
            <a:r>
              <a:rPr lang="en-GB" sz="2400" dirty="0"/>
              <a:t> </a:t>
            </a:r>
            <a:r>
              <a:rPr lang="en-GB" sz="2400" dirty="0" err="1"/>
              <a:t>prikupljane</a:t>
            </a:r>
            <a:r>
              <a:rPr lang="en-GB" sz="2400" dirty="0"/>
              <a:t> </a:t>
            </a:r>
            <a:r>
              <a:rPr lang="en-GB" sz="2400" dirty="0" err="1"/>
              <a:t>slike</a:t>
            </a:r>
            <a:r>
              <a:rPr lang="en-GB" sz="2400" dirty="0"/>
              <a:t> </a:t>
            </a:r>
            <a:r>
              <a:rPr lang="en-GB" sz="2400" dirty="0" err="1"/>
              <a:t>sa</a:t>
            </a:r>
            <a:r>
              <a:rPr lang="en-GB" sz="2400" dirty="0"/>
              <a:t> </a:t>
            </a:r>
            <a:r>
              <a:rPr lang="en-GB" sz="2400" dirty="0" err="1"/>
              <a:t>sajta</a:t>
            </a:r>
            <a:r>
              <a:rPr lang="en-GB" sz="2400" dirty="0"/>
              <a:t> </a:t>
            </a:r>
            <a:r>
              <a:rPr lang="en-GB" sz="2400" dirty="0" err="1"/>
              <a:t>DermNet</a:t>
            </a:r>
            <a:endParaRPr lang="en-GB" sz="24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400" dirty="0"/>
              <a:t>20 </a:t>
            </a:r>
            <a:r>
              <a:rPr lang="en-GB" sz="2400" dirty="0" err="1"/>
              <a:t>klasa</a:t>
            </a:r>
            <a:r>
              <a:rPr lang="en-GB" sz="2400" dirty="0"/>
              <a:t> </a:t>
            </a:r>
            <a:r>
              <a:rPr lang="en-GB" sz="2400" dirty="0" err="1"/>
              <a:t>sa</a:t>
            </a:r>
            <a:r>
              <a:rPr lang="en-GB" sz="2400" dirty="0"/>
              <a:t> </a:t>
            </a:r>
            <a:r>
              <a:rPr lang="en-GB" sz="2400" dirty="0" err="1"/>
              <a:t>ukupno</a:t>
            </a:r>
            <a:r>
              <a:rPr lang="en-GB" sz="2400" dirty="0"/>
              <a:t> 2065 </a:t>
            </a:r>
            <a:r>
              <a:rPr lang="en-GB" sz="2400" dirty="0" err="1"/>
              <a:t>slika</a:t>
            </a:r>
            <a:endParaRPr lang="en-GB" sz="24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400" dirty="0"/>
              <a:t>Za </a:t>
            </a:r>
            <a:r>
              <a:rPr lang="en-GB" sz="2400" dirty="0" err="1"/>
              <a:t>svaku</a:t>
            </a:r>
            <a:r>
              <a:rPr lang="en-GB" sz="2400" dirty="0"/>
              <a:t> od </a:t>
            </a:r>
            <a:r>
              <a:rPr lang="en-GB" sz="2400" dirty="0" err="1"/>
              <a:t>ovih</a:t>
            </a:r>
            <a:r>
              <a:rPr lang="en-GB" sz="2400" dirty="0"/>
              <a:t> </a:t>
            </a:r>
            <a:r>
              <a:rPr lang="en-GB" sz="2400" dirty="0" err="1"/>
              <a:t>klasa</a:t>
            </a:r>
            <a:r>
              <a:rPr lang="en-GB" sz="2400" dirty="0"/>
              <a:t>, </a:t>
            </a:r>
            <a:r>
              <a:rPr lang="en-GB" sz="2400" dirty="0" err="1"/>
              <a:t>ručno</a:t>
            </a:r>
            <a:r>
              <a:rPr lang="en-GB" sz="2400" dirty="0"/>
              <a:t> </a:t>
            </a:r>
            <a:r>
              <a:rPr lang="en-GB" sz="2400" dirty="0" err="1"/>
              <a:t>su</a:t>
            </a:r>
            <a:r>
              <a:rPr lang="en-GB" sz="2400" dirty="0"/>
              <a:t> </a:t>
            </a:r>
            <a:r>
              <a:rPr lang="en-GB" sz="2400" dirty="0" err="1"/>
              <a:t>napisana</a:t>
            </a:r>
            <a:r>
              <a:rPr lang="en-GB" sz="2400" dirty="0"/>
              <a:t> 2 </a:t>
            </a:r>
            <a:r>
              <a:rPr lang="en-GB" sz="2400" dirty="0" err="1"/>
              <a:t>prateća</a:t>
            </a:r>
            <a:r>
              <a:rPr lang="en-GB" sz="2400" dirty="0"/>
              <a:t> </a:t>
            </a:r>
            <a:r>
              <a:rPr lang="en-GB" sz="2400" dirty="0" err="1"/>
              <a:t>teksta</a:t>
            </a:r>
            <a:r>
              <a:rPr lang="en-GB" sz="2400" dirty="0"/>
              <a:t>. </a:t>
            </a:r>
            <a:r>
              <a:rPr lang="en-GB" sz="2400" dirty="0" err="1"/>
              <a:t>Prvi</a:t>
            </a:r>
            <a:r>
              <a:rPr lang="en-GB" sz="2400" dirty="0"/>
              <a:t> </a:t>
            </a:r>
            <a:r>
              <a:rPr lang="en-GB" sz="2400" dirty="0" err="1"/>
              <a:t>tekst</a:t>
            </a:r>
            <a:r>
              <a:rPr lang="en-GB" sz="2400" dirty="0"/>
              <a:t> </a:t>
            </a:r>
            <a:r>
              <a:rPr lang="en-GB" sz="2400" dirty="0" err="1"/>
              <a:t>sadrži</a:t>
            </a:r>
            <a:r>
              <a:rPr lang="en-GB" sz="2400" dirty="0"/>
              <a:t> </a:t>
            </a:r>
            <a:r>
              <a:rPr lang="en-GB" sz="2400" dirty="0" err="1"/>
              <a:t>kompletne</a:t>
            </a:r>
            <a:r>
              <a:rPr lang="en-GB" sz="2400" dirty="0"/>
              <a:t> </a:t>
            </a:r>
            <a:r>
              <a:rPr lang="en-GB" sz="2400" dirty="0" err="1"/>
              <a:t>informacije</a:t>
            </a:r>
            <a:r>
              <a:rPr lang="en-GB" sz="2400" dirty="0"/>
              <a:t> o </a:t>
            </a:r>
            <a:r>
              <a:rPr lang="en-GB" sz="2400" dirty="0" err="1"/>
              <a:t>bolesti</a:t>
            </a:r>
            <a:r>
              <a:rPr lang="en-GB" sz="2400" dirty="0"/>
              <a:t>, </a:t>
            </a:r>
            <a:r>
              <a:rPr lang="en-GB" sz="2400" dirty="0" err="1"/>
              <a:t>uključujući</a:t>
            </a:r>
            <a:r>
              <a:rPr lang="en-GB" sz="2400" dirty="0"/>
              <a:t>: </a:t>
            </a:r>
            <a:r>
              <a:rPr lang="en-GB" sz="2400" dirty="0" err="1"/>
              <a:t>simptome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koži</a:t>
            </a:r>
            <a:r>
              <a:rPr lang="en-GB" sz="2400" dirty="0"/>
              <a:t>, </a:t>
            </a:r>
            <a:r>
              <a:rPr lang="en-GB" sz="2400" dirty="0" err="1"/>
              <a:t>druge</a:t>
            </a:r>
            <a:r>
              <a:rPr lang="en-GB" sz="2400" dirty="0"/>
              <a:t> </a:t>
            </a:r>
            <a:r>
              <a:rPr lang="en-GB" sz="2400" dirty="0" err="1"/>
              <a:t>simptome</a:t>
            </a:r>
            <a:r>
              <a:rPr lang="en-GB" sz="2400" dirty="0"/>
              <a:t>, </a:t>
            </a:r>
            <a:r>
              <a:rPr lang="en-GB" sz="2400" dirty="0" err="1"/>
              <a:t>potencijalne</a:t>
            </a:r>
            <a:r>
              <a:rPr lang="en-GB" sz="2400" dirty="0"/>
              <a:t> </a:t>
            </a:r>
            <a:r>
              <a:rPr lang="en-GB" sz="2400" dirty="0" err="1"/>
              <a:t>uzroke</a:t>
            </a:r>
            <a:r>
              <a:rPr lang="en-GB" sz="2400" dirty="0"/>
              <a:t>, </a:t>
            </a:r>
            <a:r>
              <a:rPr lang="en-GB" sz="2400" dirty="0" err="1"/>
              <a:t>rizične</a:t>
            </a:r>
            <a:r>
              <a:rPr lang="en-GB" sz="2400" dirty="0"/>
              <a:t> </a:t>
            </a:r>
            <a:r>
              <a:rPr lang="en-GB" sz="2400" dirty="0" err="1"/>
              <a:t>grupe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standardne</a:t>
            </a:r>
            <a:r>
              <a:rPr lang="en-GB" sz="2400" dirty="0"/>
              <a:t> </a:t>
            </a:r>
            <a:r>
              <a:rPr lang="en-GB" sz="2400" dirty="0" err="1"/>
              <a:t>korake</a:t>
            </a:r>
            <a:r>
              <a:rPr lang="en-GB" sz="2400" dirty="0"/>
              <a:t> u </a:t>
            </a:r>
            <a:r>
              <a:rPr lang="en-GB" sz="2400" dirty="0" err="1"/>
              <a:t>lečenju</a:t>
            </a:r>
            <a:r>
              <a:rPr lang="en-GB" sz="2400" dirty="0"/>
              <a:t>. </a:t>
            </a:r>
            <a:r>
              <a:rPr lang="en-GB" sz="2400" dirty="0" err="1"/>
              <a:t>Drugi</a:t>
            </a:r>
            <a:r>
              <a:rPr lang="en-GB" sz="2400" dirty="0"/>
              <a:t> </a:t>
            </a:r>
            <a:r>
              <a:rPr lang="en-GB" sz="2400" dirty="0" err="1"/>
              <a:t>tekst</a:t>
            </a:r>
            <a:r>
              <a:rPr lang="en-GB" sz="2400" dirty="0"/>
              <a:t> </a:t>
            </a:r>
            <a:r>
              <a:rPr lang="en-GB" sz="2400" dirty="0" err="1"/>
              <a:t>fokusira</a:t>
            </a:r>
            <a:r>
              <a:rPr lang="en-GB" sz="2400" dirty="0"/>
              <a:t> se </a:t>
            </a:r>
            <a:r>
              <a:rPr lang="en-GB" sz="2400" dirty="0" err="1"/>
              <a:t>samo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simptome</a:t>
            </a:r>
            <a:r>
              <a:rPr lang="en-GB" sz="2400" dirty="0"/>
              <a:t> </a:t>
            </a:r>
            <a:r>
              <a:rPr lang="en-GB" sz="2400" dirty="0" err="1"/>
              <a:t>na</a:t>
            </a:r>
            <a:r>
              <a:rPr lang="en-GB" sz="2400" dirty="0"/>
              <a:t> </a:t>
            </a:r>
            <a:r>
              <a:rPr lang="en-GB" sz="2400" dirty="0" err="1"/>
              <a:t>koži</a:t>
            </a:r>
            <a:r>
              <a:rPr lang="en-GB" sz="2400" dirty="0"/>
              <a:t> </a:t>
            </a:r>
            <a:r>
              <a:rPr lang="en-GB" sz="2400" dirty="0" err="1"/>
              <a:t>koje</a:t>
            </a:r>
            <a:r>
              <a:rPr lang="en-GB" sz="2400" dirty="0"/>
              <a:t> </a:t>
            </a:r>
            <a:r>
              <a:rPr lang="en-GB" sz="2400" dirty="0" err="1"/>
              <a:t>uzrokuje</a:t>
            </a:r>
            <a:r>
              <a:rPr lang="en-GB" sz="2400" dirty="0"/>
              <a:t> </a:t>
            </a:r>
            <a:r>
              <a:rPr lang="en-GB" sz="2400" dirty="0" err="1"/>
              <a:t>posmatrana</a:t>
            </a:r>
            <a:r>
              <a:rPr lang="en-GB" sz="2400" dirty="0"/>
              <a:t> </a:t>
            </a:r>
            <a:r>
              <a:rPr lang="en-GB" sz="2400" dirty="0" err="1"/>
              <a:t>bolest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31012176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0" y="-77933"/>
            <a:ext cx="7822844" cy="1011188"/>
          </a:xfrm>
        </p:spPr>
        <p:txBody>
          <a:bodyPr/>
          <a:lstStyle/>
          <a:p>
            <a:r>
              <a:rPr lang="sr-Latn-RS" dirty="0"/>
              <a:t>Implementacija</a:t>
            </a:r>
            <a:r>
              <a:rPr lang="en-US" dirty="0"/>
              <a:t> - </a:t>
            </a:r>
            <a:r>
              <a:rPr lang="en-US" dirty="0" err="1"/>
              <a:t>podaci</a:t>
            </a:r>
            <a:r>
              <a:rPr lang="en-US" dirty="0"/>
              <a:t>  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93CDB7-262C-4F09-AD0E-0D3F8D436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339" y="1119940"/>
            <a:ext cx="5052498" cy="4618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3FCC4F-8918-42E5-8728-298C72023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0813" y="1119940"/>
            <a:ext cx="3779848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903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0" y="-77933"/>
            <a:ext cx="7822844" cy="1011188"/>
          </a:xfrm>
        </p:spPr>
        <p:txBody>
          <a:bodyPr/>
          <a:lstStyle/>
          <a:p>
            <a:r>
              <a:rPr lang="sr-Latn-RS" dirty="0"/>
              <a:t>Implementacija</a:t>
            </a:r>
            <a:r>
              <a:rPr lang="en-US" dirty="0"/>
              <a:t> - </a:t>
            </a:r>
            <a:r>
              <a:rPr lang="en-US" dirty="0" err="1"/>
              <a:t>podaci</a:t>
            </a:r>
            <a:r>
              <a:rPr lang="en-US" dirty="0"/>
              <a:t>  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F4CAB-72E9-4559-896E-86E45D770E09}"/>
              </a:ext>
            </a:extLst>
          </p:cNvPr>
          <p:cNvSpPr txBox="1"/>
          <p:nvPr/>
        </p:nvSpPr>
        <p:spPr>
          <a:xfrm>
            <a:off x="345210" y="827215"/>
            <a:ext cx="6969990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 err="1"/>
              <a:t>Kako</a:t>
            </a:r>
            <a:r>
              <a:rPr lang="en-GB" sz="2200" dirty="0"/>
              <a:t> bi se </a:t>
            </a:r>
            <a:r>
              <a:rPr lang="en-GB" sz="2200" dirty="0" err="1"/>
              <a:t>povećala</a:t>
            </a:r>
            <a:r>
              <a:rPr lang="en-GB" sz="2200" dirty="0"/>
              <a:t> </a:t>
            </a:r>
            <a:r>
              <a:rPr lang="en-GB" sz="2200" dirty="0" err="1"/>
              <a:t>robustnost</a:t>
            </a:r>
            <a:r>
              <a:rPr lang="en-GB" sz="2200" dirty="0"/>
              <a:t> </a:t>
            </a:r>
            <a:r>
              <a:rPr lang="en-GB" sz="2200" dirty="0" err="1"/>
              <a:t>modela</a:t>
            </a:r>
            <a:r>
              <a:rPr lang="en-GB" sz="2200" dirty="0"/>
              <a:t>, </a:t>
            </a:r>
            <a:r>
              <a:rPr lang="en-GB" sz="2200" dirty="0" err="1"/>
              <a:t>kao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da bi se </a:t>
            </a:r>
            <a:r>
              <a:rPr lang="en-GB" sz="2200" dirty="0" err="1"/>
              <a:t>izbalansirao</a:t>
            </a:r>
            <a:r>
              <a:rPr lang="en-GB" sz="2200" dirty="0"/>
              <a:t> </a:t>
            </a:r>
            <a:r>
              <a:rPr lang="en-GB" sz="2200" dirty="0" err="1"/>
              <a:t>broj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, </a:t>
            </a:r>
            <a:r>
              <a:rPr lang="en-GB" sz="2200" dirty="0" err="1"/>
              <a:t>odrađena</a:t>
            </a:r>
            <a:r>
              <a:rPr lang="en-GB" sz="2200" dirty="0"/>
              <a:t> je </a:t>
            </a:r>
            <a:r>
              <a:rPr lang="en-GB" sz="2200" dirty="0" err="1"/>
              <a:t>augmentacija</a:t>
            </a:r>
            <a:r>
              <a:rPr lang="en-GB" sz="2200" dirty="0"/>
              <a:t> </a:t>
            </a:r>
            <a:r>
              <a:rPr lang="en-GB" sz="2200" dirty="0" err="1"/>
              <a:t>podataka</a:t>
            </a:r>
            <a:r>
              <a:rPr lang="en-GB" sz="2200" dirty="0"/>
              <a:t> u 3 </a:t>
            </a:r>
            <a:r>
              <a:rPr lang="en-GB" sz="2200" dirty="0" err="1"/>
              <a:t>nivoa</a:t>
            </a:r>
            <a:r>
              <a:rPr lang="en-GB" sz="2200" dirty="0"/>
              <a:t>, u </a:t>
            </a:r>
            <a:r>
              <a:rPr lang="en-GB" sz="2200" dirty="0" err="1"/>
              <a:t>zavisnosti</a:t>
            </a:r>
            <a:r>
              <a:rPr lang="en-GB" sz="2200" dirty="0"/>
              <a:t> od </a:t>
            </a:r>
            <a:r>
              <a:rPr lang="en-GB" sz="2200" dirty="0" err="1"/>
              <a:t>originalnog</a:t>
            </a:r>
            <a:r>
              <a:rPr lang="en-GB" sz="2200" dirty="0"/>
              <a:t> </a:t>
            </a:r>
            <a:r>
              <a:rPr lang="en-GB" sz="2200" dirty="0" err="1"/>
              <a:t>broja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endParaRPr lang="en-GB" sz="22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 err="1"/>
              <a:t>Cilj</a:t>
            </a:r>
            <a:r>
              <a:rPr lang="en-GB" sz="2200" dirty="0"/>
              <a:t> je bio </a:t>
            </a:r>
            <a:r>
              <a:rPr lang="en-GB" sz="2200" dirty="0" err="1"/>
              <a:t>dobiti</a:t>
            </a:r>
            <a:r>
              <a:rPr lang="en-GB" sz="2200" dirty="0"/>
              <a:t> </a:t>
            </a:r>
            <a:r>
              <a:rPr lang="en-GB" sz="2200" dirty="0" err="1"/>
              <a:t>oko</a:t>
            </a:r>
            <a:r>
              <a:rPr lang="en-GB" sz="2200" dirty="0"/>
              <a:t> 200 </a:t>
            </a:r>
            <a:r>
              <a:rPr lang="en-GB" sz="2200" dirty="0" err="1"/>
              <a:t>slika</a:t>
            </a:r>
            <a:r>
              <a:rPr lang="en-GB" sz="2200" dirty="0"/>
              <a:t> </a:t>
            </a:r>
            <a:r>
              <a:rPr lang="en-GB" sz="2200" dirty="0" err="1"/>
              <a:t>svake</a:t>
            </a:r>
            <a:r>
              <a:rPr lang="en-GB" sz="2200" dirty="0"/>
              <a:t> </a:t>
            </a:r>
            <a:r>
              <a:rPr lang="en-GB" sz="2200" dirty="0" err="1"/>
              <a:t>klase</a:t>
            </a:r>
            <a:r>
              <a:rPr lang="en-GB" sz="2200" dirty="0"/>
              <a:t>. </a:t>
            </a:r>
            <a:r>
              <a:rPr lang="pl-PL" sz="2200" dirty="0"/>
              <a:t>Ovom metodom dobija se 4010 slika za dalju fazu</a:t>
            </a:r>
            <a:endParaRPr lang="en-US" sz="22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 err="1"/>
              <a:t>Nivo</a:t>
            </a:r>
            <a:r>
              <a:rPr lang="en-GB" sz="2200" dirty="0"/>
              <a:t> 1 – </a:t>
            </a:r>
            <a:r>
              <a:rPr lang="en-GB" sz="2200" dirty="0" err="1"/>
              <a:t>ulazna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 se </a:t>
            </a:r>
            <a:r>
              <a:rPr lang="en-GB" sz="2200" dirty="0" err="1"/>
              <a:t>skalira</a:t>
            </a:r>
            <a:r>
              <a:rPr lang="en-GB" sz="2200" dirty="0"/>
              <a:t> </a:t>
            </a:r>
            <a:r>
              <a:rPr lang="en-GB" sz="2200" dirty="0" err="1"/>
              <a:t>tako</a:t>
            </a:r>
            <a:r>
              <a:rPr lang="en-GB" sz="2200" dirty="0"/>
              <a:t> da </a:t>
            </a:r>
            <a:r>
              <a:rPr lang="en-GB" sz="2200" dirty="0" err="1"/>
              <a:t>bude</a:t>
            </a:r>
            <a:r>
              <a:rPr lang="en-GB" sz="2200" dirty="0"/>
              <a:t> </a:t>
            </a:r>
            <a:r>
              <a:rPr lang="en-GB" sz="2200" dirty="0" err="1"/>
              <a:t>veličine</a:t>
            </a:r>
            <a:r>
              <a:rPr lang="en-GB" sz="2200" dirty="0"/>
              <a:t> 224x224 </a:t>
            </a:r>
            <a:r>
              <a:rPr lang="en-GB" sz="2200" dirty="0" err="1"/>
              <a:t>piksela</a:t>
            </a:r>
            <a:r>
              <a:rPr lang="en-GB" sz="2200" dirty="0"/>
              <a:t> 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 err="1"/>
              <a:t>Nivo</a:t>
            </a:r>
            <a:r>
              <a:rPr lang="en-GB" sz="2200" dirty="0"/>
              <a:t> 2 – </a:t>
            </a:r>
            <a:r>
              <a:rPr lang="en-GB" sz="2200" dirty="0" err="1"/>
              <a:t>ulazna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 </a:t>
            </a:r>
            <a:r>
              <a:rPr lang="en-GB" sz="2200" dirty="0" err="1"/>
              <a:t>može</a:t>
            </a:r>
            <a:r>
              <a:rPr lang="en-GB" sz="2200" dirty="0"/>
              <a:t> </a:t>
            </a:r>
            <a:r>
              <a:rPr lang="en-GB" sz="2200" dirty="0" err="1"/>
              <a:t>biti</a:t>
            </a:r>
            <a:r>
              <a:rPr lang="en-GB" sz="2200" dirty="0"/>
              <a:t>: </a:t>
            </a:r>
            <a:r>
              <a:rPr lang="en-GB" sz="2200" dirty="0" err="1"/>
              <a:t>horizontalno</a:t>
            </a:r>
            <a:r>
              <a:rPr lang="en-GB" sz="2200" dirty="0"/>
              <a:t> </a:t>
            </a:r>
            <a:r>
              <a:rPr lang="en-GB" sz="2200" dirty="0" err="1"/>
              <a:t>okrenuta</a:t>
            </a:r>
            <a:r>
              <a:rPr lang="en-GB" sz="2200" dirty="0"/>
              <a:t>, </a:t>
            </a:r>
            <a:r>
              <a:rPr lang="en-GB" sz="2200" dirty="0" err="1"/>
              <a:t>vertikalno</a:t>
            </a:r>
            <a:r>
              <a:rPr lang="en-GB" sz="2200" dirty="0"/>
              <a:t> </a:t>
            </a:r>
            <a:r>
              <a:rPr lang="en-GB" sz="2200" dirty="0" err="1"/>
              <a:t>okrenuta</a:t>
            </a:r>
            <a:r>
              <a:rPr lang="en-GB" sz="2200" dirty="0"/>
              <a:t>, </a:t>
            </a:r>
            <a:r>
              <a:rPr lang="en-GB" sz="2200" dirty="0" err="1"/>
              <a:t>rotirana</a:t>
            </a:r>
            <a:r>
              <a:rPr lang="en-GB" sz="2200" dirty="0"/>
              <a:t> pod </a:t>
            </a:r>
            <a:r>
              <a:rPr lang="en-GB" sz="2200" dirty="0" err="1"/>
              <a:t>bilo</a:t>
            </a:r>
            <a:r>
              <a:rPr lang="en-GB" sz="2200" dirty="0"/>
              <a:t> </a:t>
            </a:r>
            <a:r>
              <a:rPr lang="en-GB" sz="2200" dirty="0" err="1"/>
              <a:t>kojim</a:t>
            </a:r>
            <a:r>
              <a:rPr lang="en-GB" sz="2200" dirty="0"/>
              <a:t> </a:t>
            </a:r>
            <a:r>
              <a:rPr lang="en-GB" sz="2200" dirty="0" err="1"/>
              <a:t>uglom</a:t>
            </a:r>
            <a:r>
              <a:rPr lang="en-GB" sz="2200" dirty="0"/>
              <a:t> (0, 360), </a:t>
            </a:r>
            <a:r>
              <a:rPr lang="en-GB" sz="2200" dirty="0" err="1"/>
              <a:t>može</a:t>
            </a:r>
            <a:r>
              <a:rPr lang="en-GB" sz="2200" dirty="0"/>
              <a:t> </a:t>
            </a:r>
            <a:r>
              <a:rPr lang="en-GB" sz="2200" dirty="0" err="1"/>
              <a:t>joj</a:t>
            </a:r>
            <a:r>
              <a:rPr lang="en-GB" sz="2200" dirty="0"/>
              <a:t> </a:t>
            </a:r>
            <a:r>
              <a:rPr lang="en-GB" sz="2200" dirty="0" err="1"/>
              <a:t>biti</a:t>
            </a:r>
            <a:r>
              <a:rPr lang="en-GB" sz="2200" dirty="0"/>
              <a:t> </a:t>
            </a:r>
            <a:r>
              <a:rPr lang="en-GB" sz="2200" dirty="0" err="1"/>
              <a:t>promenjeno</a:t>
            </a:r>
            <a:r>
              <a:rPr lang="en-GB" sz="2200" dirty="0"/>
              <a:t> </a:t>
            </a:r>
            <a:r>
              <a:rPr lang="en-GB" sz="2200" dirty="0" err="1"/>
              <a:t>osvetljenje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 se </a:t>
            </a:r>
            <a:r>
              <a:rPr lang="en-GB" sz="2200" dirty="0" err="1"/>
              <a:t>skalira</a:t>
            </a:r>
            <a:r>
              <a:rPr lang="en-GB" sz="2200" dirty="0"/>
              <a:t> </a:t>
            </a:r>
            <a:r>
              <a:rPr lang="en-GB" sz="2200" dirty="0" err="1"/>
              <a:t>tako</a:t>
            </a:r>
            <a:r>
              <a:rPr lang="en-GB" sz="2200" dirty="0"/>
              <a:t> da </a:t>
            </a:r>
            <a:r>
              <a:rPr lang="en-GB" sz="2200" dirty="0" err="1"/>
              <a:t>bude</a:t>
            </a:r>
            <a:r>
              <a:rPr lang="en-GB" sz="2200" dirty="0"/>
              <a:t> </a:t>
            </a:r>
            <a:r>
              <a:rPr lang="en-GB" sz="2200" dirty="0" err="1"/>
              <a:t>veličine</a:t>
            </a:r>
            <a:r>
              <a:rPr lang="en-GB" sz="2200" dirty="0"/>
              <a:t> 224x224 </a:t>
            </a:r>
            <a:r>
              <a:rPr lang="en-GB" sz="2200" dirty="0" err="1"/>
              <a:t>piksela</a:t>
            </a:r>
            <a:r>
              <a:rPr lang="en-GB" sz="2200" dirty="0"/>
              <a:t> 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 err="1"/>
              <a:t>Nivo</a:t>
            </a:r>
            <a:r>
              <a:rPr lang="en-GB" sz="2200" dirty="0"/>
              <a:t> 3 – </a:t>
            </a:r>
            <a:r>
              <a:rPr lang="en-GB" sz="2200" dirty="0" err="1"/>
              <a:t>ulazna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 </a:t>
            </a:r>
            <a:r>
              <a:rPr lang="en-GB" sz="2200" dirty="0" err="1"/>
              <a:t>može</a:t>
            </a:r>
            <a:r>
              <a:rPr lang="en-GB" sz="2200" dirty="0"/>
              <a:t> </a:t>
            </a:r>
            <a:r>
              <a:rPr lang="en-GB" sz="2200" dirty="0" err="1"/>
              <a:t>biti</a:t>
            </a:r>
            <a:r>
              <a:rPr lang="en-GB" sz="2200" dirty="0"/>
              <a:t>: </a:t>
            </a:r>
            <a:r>
              <a:rPr lang="en-GB" sz="2200" dirty="0" err="1"/>
              <a:t>horizontalno</a:t>
            </a:r>
            <a:r>
              <a:rPr lang="en-GB" sz="2200" dirty="0"/>
              <a:t> </a:t>
            </a:r>
            <a:r>
              <a:rPr lang="en-GB" sz="2200" dirty="0" err="1"/>
              <a:t>okrenuta</a:t>
            </a:r>
            <a:r>
              <a:rPr lang="en-GB" sz="2200" dirty="0"/>
              <a:t>, </a:t>
            </a:r>
            <a:r>
              <a:rPr lang="en-GB" sz="2200" dirty="0" err="1"/>
              <a:t>vertikalno</a:t>
            </a:r>
            <a:r>
              <a:rPr lang="en-GB" sz="2200" dirty="0"/>
              <a:t> </a:t>
            </a:r>
            <a:r>
              <a:rPr lang="en-GB" sz="2200" dirty="0" err="1"/>
              <a:t>okrenuta</a:t>
            </a:r>
            <a:r>
              <a:rPr lang="en-GB" sz="2200" dirty="0"/>
              <a:t>, </a:t>
            </a:r>
            <a:r>
              <a:rPr lang="en-GB" sz="2200" dirty="0" err="1"/>
              <a:t>rotirana</a:t>
            </a:r>
            <a:r>
              <a:rPr lang="en-GB" sz="2200" dirty="0"/>
              <a:t> pod </a:t>
            </a:r>
            <a:r>
              <a:rPr lang="en-GB" sz="2200" dirty="0" err="1"/>
              <a:t>bilo</a:t>
            </a:r>
            <a:r>
              <a:rPr lang="en-GB" sz="2200" dirty="0"/>
              <a:t> </a:t>
            </a:r>
            <a:r>
              <a:rPr lang="en-GB" sz="2200" dirty="0" err="1"/>
              <a:t>kojim</a:t>
            </a:r>
            <a:r>
              <a:rPr lang="en-GB" sz="2200" dirty="0"/>
              <a:t> </a:t>
            </a:r>
            <a:r>
              <a:rPr lang="en-GB" sz="2200" dirty="0" err="1"/>
              <a:t>uglom</a:t>
            </a:r>
            <a:r>
              <a:rPr lang="en-GB" sz="2200" dirty="0"/>
              <a:t> (0, 360), </a:t>
            </a:r>
            <a:r>
              <a:rPr lang="en-GB" sz="2200" dirty="0" err="1"/>
              <a:t>može</a:t>
            </a:r>
            <a:r>
              <a:rPr lang="en-GB" sz="2200" dirty="0"/>
              <a:t> </a:t>
            </a:r>
            <a:r>
              <a:rPr lang="en-GB" sz="2200" dirty="0" err="1"/>
              <a:t>joj</a:t>
            </a:r>
            <a:r>
              <a:rPr lang="en-GB" sz="2200" dirty="0"/>
              <a:t> </a:t>
            </a:r>
            <a:r>
              <a:rPr lang="en-GB" sz="2200" dirty="0" err="1"/>
              <a:t>biti</a:t>
            </a:r>
            <a:r>
              <a:rPr lang="en-GB" sz="2200" dirty="0"/>
              <a:t> </a:t>
            </a:r>
            <a:r>
              <a:rPr lang="en-GB" sz="2200" dirty="0" err="1"/>
              <a:t>promenjeno</a:t>
            </a:r>
            <a:r>
              <a:rPr lang="en-GB" sz="2200" dirty="0"/>
              <a:t> </a:t>
            </a:r>
            <a:r>
              <a:rPr lang="en-GB" sz="2200" dirty="0" err="1"/>
              <a:t>osvetljenje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uzima</a:t>
            </a:r>
            <a:r>
              <a:rPr lang="en-GB" sz="2200" dirty="0"/>
              <a:t> se </a:t>
            </a:r>
            <a:r>
              <a:rPr lang="en-GB" sz="2200" dirty="0" err="1"/>
              <a:t>nasumični</a:t>
            </a:r>
            <a:r>
              <a:rPr lang="en-GB" sz="2200" dirty="0"/>
              <a:t> </a:t>
            </a:r>
            <a:r>
              <a:rPr lang="en-GB" sz="2200" dirty="0" err="1"/>
              <a:t>isečak</a:t>
            </a:r>
            <a:r>
              <a:rPr lang="en-GB" sz="2200" dirty="0"/>
              <a:t> </a:t>
            </a:r>
            <a:r>
              <a:rPr lang="en-GB" sz="2200" dirty="0" err="1"/>
              <a:t>slike</a:t>
            </a:r>
            <a:r>
              <a:rPr lang="en-GB" sz="2200" dirty="0"/>
              <a:t> koji se </a:t>
            </a:r>
            <a:r>
              <a:rPr lang="en-GB" sz="2200" dirty="0" err="1"/>
              <a:t>zatim</a:t>
            </a:r>
            <a:r>
              <a:rPr lang="en-GB" sz="2200" dirty="0"/>
              <a:t> </a:t>
            </a:r>
            <a:r>
              <a:rPr lang="en-GB" sz="2200" dirty="0" err="1"/>
              <a:t>skalira</a:t>
            </a:r>
            <a:r>
              <a:rPr lang="en-GB" sz="2200" dirty="0"/>
              <a:t> </a:t>
            </a:r>
            <a:r>
              <a:rPr lang="en-GB" sz="2200" dirty="0" err="1"/>
              <a:t>tako</a:t>
            </a:r>
            <a:r>
              <a:rPr lang="en-GB" sz="2200" dirty="0"/>
              <a:t> da </a:t>
            </a:r>
            <a:r>
              <a:rPr lang="en-GB" sz="2200" dirty="0" err="1"/>
              <a:t>bude</a:t>
            </a:r>
            <a:r>
              <a:rPr lang="en-GB" sz="2200" dirty="0"/>
              <a:t> </a:t>
            </a:r>
            <a:r>
              <a:rPr lang="en-GB" sz="2200" dirty="0" err="1"/>
              <a:t>veličine</a:t>
            </a:r>
            <a:r>
              <a:rPr lang="en-GB" sz="2200" dirty="0"/>
              <a:t> 224x224 </a:t>
            </a:r>
            <a:r>
              <a:rPr lang="en-GB" sz="2200" dirty="0" err="1"/>
              <a:t>piksela</a:t>
            </a:r>
            <a:endParaRPr lang="en-GB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FCE11F-C0C4-4CD5-8EE1-6EC6E97B39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726" y="1283677"/>
            <a:ext cx="3482631" cy="41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203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89D8-CDAC-4215-96CD-8548432CE4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0502F-36D4-4E60-B6E9-08628B2C5D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Uvod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Ideja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Teorijski koncepti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US" dirty="0" err="1"/>
              <a:t>Modeli</a:t>
            </a:r>
            <a:r>
              <a:rPr lang="en-US" dirty="0"/>
              <a:t> ma</a:t>
            </a:r>
            <a:r>
              <a:rPr lang="sr-Latn-RS" dirty="0"/>
              <a:t>šinskog učenja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Retrieval Augmented Generation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Implementacija prototipa sistema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Zaključak</a:t>
            </a:r>
            <a:endParaRPr lang="en-US" dirty="0"/>
          </a:p>
        </p:txBody>
      </p:sp>
      <p:sp>
        <p:nvSpPr>
          <p:cNvPr id="39" name="Slide Number Placeholder 38">
            <a:extLst>
              <a:ext uri="{FF2B5EF4-FFF2-40B4-BE49-F238E27FC236}">
                <a16:creationId xmlns:a16="http://schemas.microsoft.com/office/drawing/2014/main" id="{86A23B90-D6E2-D980-7780-B6FC54FD8D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E0FD4B5-4088-0CC7-E6CC-DEA779045EB0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09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2030" y="0"/>
            <a:ext cx="7823200" cy="1011238"/>
          </a:xfrm>
        </p:spPr>
        <p:txBody>
          <a:bodyPr/>
          <a:lstStyle/>
          <a:p>
            <a:r>
              <a:rPr lang="sr-Latn-RS" dirty="0"/>
              <a:t>Implementacija</a:t>
            </a:r>
            <a:r>
              <a:rPr lang="en-US" dirty="0"/>
              <a:t> - </a:t>
            </a:r>
            <a:r>
              <a:rPr lang="sr-Latn-RS" dirty="0"/>
              <a:t>testiranje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F4CAB-72E9-4559-896E-86E45D770E09}"/>
              </a:ext>
            </a:extLst>
          </p:cNvPr>
          <p:cNvSpPr txBox="1"/>
          <p:nvPr/>
        </p:nvSpPr>
        <p:spPr>
          <a:xfrm>
            <a:off x="345210" y="827214"/>
            <a:ext cx="609955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/>
              <a:t>Model je </a:t>
            </a:r>
            <a:r>
              <a:rPr lang="en-GB" sz="2200" dirty="0" err="1"/>
              <a:t>već</a:t>
            </a:r>
            <a:r>
              <a:rPr lang="en-GB" sz="2200" dirty="0"/>
              <a:t> </a:t>
            </a:r>
            <a:r>
              <a:rPr lang="en-GB" sz="2200" dirty="0" err="1"/>
              <a:t>ranije</a:t>
            </a:r>
            <a:r>
              <a:rPr lang="en-GB" sz="2200" dirty="0"/>
              <a:t> </a:t>
            </a:r>
            <a:r>
              <a:rPr lang="en-GB" sz="2200" dirty="0" err="1"/>
              <a:t>treniran</a:t>
            </a:r>
            <a:r>
              <a:rPr lang="en-GB" sz="2200" dirty="0"/>
              <a:t> </a:t>
            </a:r>
            <a:r>
              <a:rPr lang="en-GB" sz="2200" dirty="0" err="1"/>
              <a:t>na</a:t>
            </a:r>
            <a:r>
              <a:rPr lang="en-GB" sz="2200" dirty="0"/>
              <a:t> </a:t>
            </a:r>
            <a:r>
              <a:rPr lang="en-GB" sz="2200" dirty="0" err="1"/>
              <a:t>javno</a:t>
            </a:r>
            <a:r>
              <a:rPr lang="en-GB" sz="2200" dirty="0"/>
              <a:t> </a:t>
            </a:r>
            <a:r>
              <a:rPr lang="en-GB" sz="2200" dirty="0" err="1"/>
              <a:t>dostupnom</a:t>
            </a:r>
            <a:r>
              <a:rPr lang="en-GB" sz="2200" dirty="0"/>
              <a:t> COYO</a:t>
            </a:r>
            <a:r>
              <a:rPr lang="sr-Latn-RS" sz="2200" dirty="0"/>
              <a:t> </a:t>
            </a:r>
            <a:r>
              <a:rPr lang="en-GB" sz="2200" dirty="0" err="1"/>
              <a:t>skupu</a:t>
            </a:r>
            <a:r>
              <a:rPr lang="en-GB" sz="2200" dirty="0"/>
              <a:t> </a:t>
            </a:r>
            <a:r>
              <a:rPr lang="en-GB" sz="2200" dirty="0" err="1"/>
              <a:t>podataka</a:t>
            </a:r>
            <a:endParaRPr lang="sr-Latn-RS" sz="22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2200" dirty="0"/>
              <a:t>Ispitivanje srednje k</a:t>
            </a:r>
            <a:r>
              <a:rPr lang="en-GB" sz="2200" dirty="0" err="1"/>
              <a:t>osinusn</a:t>
            </a:r>
            <a:r>
              <a:rPr lang="sr-Latn-RS" sz="2200" dirty="0"/>
              <a:t>e</a:t>
            </a:r>
            <a:r>
              <a:rPr lang="en-GB" sz="2200" dirty="0"/>
              <a:t> </a:t>
            </a:r>
            <a:r>
              <a:rPr lang="en-GB" sz="2200" dirty="0" err="1"/>
              <a:t>sličnost</a:t>
            </a:r>
            <a:r>
              <a:rPr lang="sr-Latn-RS" sz="2200" dirty="0"/>
              <a:t>i</a:t>
            </a:r>
            <a:r>
              <a:rPr lang="en-GB" sz="2200" dirty="0"/>
              <a:t> </a:t>
            </a:r>
            <a:r>
              <a:rPr lang="en-GB" sz="2200" dirty="0" err="1"/>
              <a:t>između</a:t>
            </a:r>
            <a:r>
              <a:rPr lang="en-GB" sz="2200" dirty="0"/>
              <a:t> </a:t>
            </a:r>
            <a:r>
              <a:rPr lang="en-GB" sz="2200" dirty="0" err="1"/>
              <a:t>vektorskih</a:t>
            </a:r>
            <a:r>
              <a:rPr lang="en-GB" sz="2200" dirty="0"/>
              <a:t> </a:t>
            </a:r>
            <a:r>
              <a:rPr lang="en-GB" sz="2200" dirty="0" err="1"/>
              <a:t>reprezentacija</a:t>
            </a:r>
            <a:r>
              <a:rPr lang="en-GB" sz="2200" dirty="0"/>
              <a:t> </a:t>
            </a:r>
            <a:r>
              <a:rPr lang="en-GB" sz="2200" dirty="0" err="1"/>
              <a:t>tekstualnih</a:t>
            </a:r>
            <a:r>
              <a:rPr lang="en-GB" sz="2200" dirty="0"/>
              <a:t> </a:t>
            </a:r>
            <a:r>
              <a:rPr lang="en-GB" sz="2200" dirty="0" err="1"/>
              <a:t>kožnih</a:t>
            </a:r>
            <a:r>
              <a:rPr lang="en-GB" sz="2200" dirty="0"/>
              <a:t> </a:t>
            </a:r>
            <a:r>
              <a:rPr lang="en-GB" sz="2200" dirty="0" err="1"/>
              <a:t>opisa</a:t>
            </a:r>
            <a:r>
              <a:rPr lang="en-GB" sz="2200" dirty="0"/>
              <a:t> </a:t>
            </a:r>
            <a:r>
              <a:rPr lang="en-GB" sz="2200" dirty="0" err="1"/>
              <a:t>bolesti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vektorskih</a:t>
            </a:r>
            <a:r>
              <a:rPr lang="en-GB" sz="2200" dirty="0"/>
              <a:t> </a:t>
            </a:r>
            <a:r>
              <a:rPr lang="en-GB" sz="2200" dirty="0" err="1"/>
              <a:t>reprezentacija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 </a:t>
            </a:r>
            <a:r>
              <a:rPr lang="en-GB" sz="2200" dirty="0" err="1"/>
              <a:t>koje</a:t>
            </a:r>
            <a:r>
              <a:rPr lang="en-GB" sz="2200" dirty="0"/>
              <a:t> </a:t>
            </a:r>
            <a:r>
              <a:rPr lang="en-GB" sz="2200" dirty="0" err="1"/>
              <a:t>odgovaraju</a:t>
            </a:r>
            <a:r>
              <a:rPr lang="en-GB" sz="2200" dirty="0"/>
              <a:t> </a:t>
            </a:r>
            <a:r>
              <a:rPr lang="en-GB" sz="2200" dirty="0" err="1"/>
              <a:t>toj</a:t>
            </a:r>
            <a:r>
              <a:rPr lang="en-GB" sz="2200" dirty="0"/>
              <a:t> </a:t>
            </a:r>
            <a:r>
              <a:rPr lang="en-GB" sz="2200" dirty="0" err="1"/>
              <a:t>bolesti</a:t>
            </a:r>
            <a:endParaRPr lang="sr-Latn-RS" sz="22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2200" dirty="0"/>
              <a:t>Ispitivanje tačnosti pri k</a:t>
            </a:r>
            <a:r>
              <a:rPr lang="en-GB" sz="2200" dirty="0" err="1"/>
              <a:t>lasifikacij</a:t>
            </a:r>
            <a:r>
              <a:rPr lang="sr-Latn-RS" sz="2200" dirty="0"/>
              <a:t>i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sr-Latn-RS" sz="2200" dirty="0"/>
              <a:t> u odnosnu na tekstualne opise kožnih simptoma bolesti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 err="1"/>
              <a:t>Zbog</a:t>
            </a:r>
            <a:r>
              <a:rPr lang="en-GB" sz="2200" dirty="0"/>
              <a:t> </a:t>
            </a:r>
            <a:r>
              <a:rPr lang="en-GB" sz="2200" dirty="0" err="1"/>
              <a:t>relativno</a:t>
            </a:r>
            <a:r>
              <a:rPr lang="en-GB" sz="2200" dirty="0"/>
              <a:t> </a:t>
            </a:r>
            <a:r>
              <a:rPr lang="en-GB" sz="2200" dirty="0" err="1"/>
              <a:t>niskih</a:t>
            </a:r>
            <a:r>
              <a:rPr lang="en-GB" sz="2200" dirty="0"/>
              <a:t> </a:t>
            </a:r>
            <a:r>
              <a:rPr lang="en-GB" sz="2200" dirty="0" err="1"/>
              <a:t>rezultata</a:t>
            </a:r>
            <a:r>
              <a:rPr lang="en-GB" sz="2200" dirty="0"/>
              <a:t> </a:t>
            </a:r>
            <a:r>
              <a:rPr lang="en-GB" sz="2200" dirty="0" err="1"/>
              <a:t>kosinusne</a:t>
            </a:r>
            <a:r>
              <a:rPr lang="en-GB" sz="2200" dirty="0"/>
              <a:t> </a:t>
            </a:r>
            <a:r>
              <a:rPr lang="en-GB" sz="2200" dirty="0" err="1"/>
              <a:t>sličnosti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klasifikacije</a:t>
            </a:r>
            <a:r>
              <a:rPr lang="en-GB" sz="2200" dirty="0"/>
              <a:t> ALIGN </a:t>
            </a:r>
            <a:r>
              <a:rPr lang="en-GB" sz="2200" dirty="0" err="1"/>
              <a:t>modela</a:t>
            </a:r>
            <a:r>
              <a:rPr lang="en-GB" sz="2200" dirty="0"/>
              <a:t>, </a:t>
            </a:r>
            <a:r>
              <a:rPr lang="en-GB" sz="2200" dirty="0" err="1"/>
              <a:t>urađena</a:t>
            </a:r>
            <a:r>
              <a:rPr lang="en-GB" sz="2200" dirty="0"/>
              <a:t> </a:t>
            </a:r>
            <a:r>
              <a:rPr lang="en-GB" sz="2200" dirty="0" err="1"/>
              <a:t>su</a:t>
            </a:r>
            <a:r>
              <a:rPr lang="en-GB" sz="2200" dirty="0"/>
              <a:t> tri </a:t>
            </a:r>
            <a:r>
              <a:rPr lang="en-GB" sz="2200" dirty="0" err="1"/>
              <a:t>pokušaja</a:t>
            </a:r>
            <a:r>
              <a:rPr lang="en-GB" sz="2200" dirty="0"/>
              <a:t> da se </a:t>
            </a:r>
            <a:r>
              <a:rPr lang="en-GB" sz="2200" dirty="0" err="1"/>
              <a:t>ovaj</a:t>
            </a:r>
            <a:r>
              <a:rPr lang="en-GB" sz="2200" dirty="0"/>
              <a:t> model </a:t>
            </a:r>
            <a:r>
              <a:rPr lang="en-GB" sz="2200" dirty="0" err="1"/>
              <a:t>specijalizuje</a:t>
            </a:r>
            <a:r>
              <a:rPr lang="en-GB" sz="2200" dirty="0"/>
              <a:t> za </a:t>
            </a:r>
            <a:r>
              <a:rPr lang="en-GB" sz="2200" dirty="0" err="1"/>
              <a:t>slike</a:t>
            </a:r>
            <a:r>
              <a:rPr lang="en-GB" sz="2200" dirty="0"/>
              <a:t> </a:t>
            </a:r>
            <a:r>
              <a:rPr lang="en-GB" sz="2200" dirty="0" err="1"/>
              <a:t>iz</a:t>
            </a:r>
            <a:r>
              <a:rPr lang="en-GB" sz="2200" dirty="0"/>
              <a:t> </a:t>
            </a:r>
            <a:r>
              <a:rPr lang="en-GB" sz="2200" dirty="0" err="1"/>
              <a:t>trening</a:t>
            </a:r>
            <a:r>
              <a:rPr lang="en-GB" sz="2200" dirty="0"/>
              <a:t> </a:t>
            </a:r>
            <a:r>
              <a:rPr lang="en-GB" sz="2200" dirty="0" err="1"/>
              <a:t>skupa</a:t>
            </a:r>
            <a:r>
              <a:rPr lang="en-GB" sz="2200" dirty="0"/>
              <a:t>. Tri </a:t>
            </a:r>
            <a:r>
              <a:rPr lang="en-GB" sz="2200" dirty="0" err="1"/>
              <a:t>pokušaja</a:t>
            </a:r>
            <a:r>
              <a:rPr lang="en-GB" sz="2200" dirty="0"/>
              <a:t> </a:t>
            </a:r>
            <a:r>
              <a:rPr lang="en-GB" sz="2200" dirty="0" err="1"/>
              <a:t>odnose</a:t>
            </a:r>
            <a:r>
              <a:rPr lang="en-GB" sz="2200" dirty="0"/>
              <a:t> se </a:t>
            </a:r>
            <a:r>
              <a:rPr lang="en-GB" sz="2200" dirty="0" err="1"/>
              <a:t>na</a:t>
            </a:r>
            <a:r>
              <a:rPr lang="en-GB" sz="2200" dirty="0"/>
              <a:t> tri </a:t>
            </a:r>
            <a:r>
              <a:rPr lang="en-GB" sz="2200" dirty="0" err="1"/>
              <a:t>različite</a:t>
            </a:r>
            <a:r>
              <a:rPr lang="en-GB" sz="2200" dirty="0"/>
              <a:t> loss </a:t>
            </a:r>
            <a:r>
              <a:rPr lang="en-GB" sz="2200" dirty="0" err="1"/>
              <a:t>funkcije</a:t>
            </a:r>
            <a:r>
              <a:rPr lang="en-GB" sz="2200" dirty="0"/>
              <a:t> </a:t>
            </a:r>
            <a:r>
              <a:rPr lang="en-GB" sz="2200" dirty="0" err="1"/>
              <a:t>koje</a:t>
            </a:r>
            <a:r>
              <a:rPr lang="en-GB" sz="2200" dirty="0"/>
              <a:t> se </a:t>
            </a:r>
            <a:r>
              <a:rPr lang="en-GB" sz="2200" dirty="0" err="1"/>
              <a:t>koriste</a:t>
            </a:r>
            <a:r>
              <a:rPr lang="en-GB" sz="2200" dirty="0"/>
              <a:t>, </a:t>
            </a:r>
            <a:r>
              <a:rPr lang="en-GB" sz="2200" dirty="0" err="1"/>
              <a:t>prva</a:t>
            </a:r>
            <a:r>
              <a:rPr lang="en-GB" sz="2200" dirty="0"/>
              <a:t> je loss </a:t>
            </a:r>
            <a:r>
              <a:rPr lang="en-GB" sz="2200" dirty="0" err="1"/>
              <a:t>funkcija</a:t>
            </a:r>
            <a:r>
              <a:rPr lang="en-GB" sz="2200" dirty="0"/>
              <a:t> </a:t>
            </a:r>
            <a:r>
              <a:rPr lang="en-GB" sz="2200" dirty="0" err="1"/>
              <a:t>koja</a:t>
            </a:r>
            <a:r>
              <a:rPr lang="en-GB" sz="2200" dirty="0"/>
              <a:t> se </a:t>
            </a:r>
            <a:r>
              <a:rPr lang="en-GB" sz="2200" dirty="0" err="1"/>
              <a:t>koristi</a:t>
            </a:r>
            <a:r>
              <a:rPr lang="en-GB" sz="2200" dirty="0"/>
              <a:t> u </a:t>
            </a:r>
            <a:r>
              <a:rPr lang="en-GB" sz="2200" dirty="0" err="1"/>
              <a:t>zvaničnom</a:t>
            </a:r>
            <a:r>
              <a:rPr lang="en-GB" sz="2200" dirty="0"/>
              <a:t> </a:t>
            </a:r>
            <a:r>
              <a:rPr lang="en-GB" sz="2200" dirty="0" err="1"/>
              <a:t>radu</a:t>
            </a:r>
            <a:r>
              <a:rPr lang="en-GB" sz="2200" dirty="0"/>
              <a:t> ALIGN </a:t>
            </a:r>
            <a:r>
              <a:rPr lang="en-GB" sz="2200" dirty="0" err="1"/>
              <a:t>modela</a:t>
            </a:r>
            <a:r>
              <a:rPr lang="en-GB" sz="2200" dirty="0"/>
              <a:t>, </a:t>
            </a:r>
            <a:r>
              <a:rPr lang="en-GB" sz="2200" dirty="0" err="1"/>
              <a:t>što</a:t>
            </a:r>
            <a:r>
              <a:rPr lang="en-GB" sz="2200" dirty="0"/>
              <a:t> je normalized </a:t>
            </a:r>
            <a:r>
              <a:rPr lang="en-GB" sz="2200" dirty="0" err="1"/>
              <a:t>softmax</a:t>
            </a:r>
            <a:r>
              <a:rPr lang="en-GB" sz="2200" dirty="0"/>
              <a:t> loss</a:t>
            </a:r>
            <a:r>
              <a:rPr lang="sr-Latn-RS" sz="2200" dirty="0"/>
              <a:t>, </a:t>
            </a:r>
            <a:r>
              <a:rPr lang="en-GB" sz="2200" dirty="0" err="1"/>
              <a:t>zatim</a:t>
            </a:r>
            <a:r>
              <a:rPr lang="en-GB" sz="2200" dirty="0"/>
              <a:t> binary cross entropy loss</a:t>
            </a:r>
            <a:r>
              <a:rPr lang="sr-Latn-RS" sz="2200" dirty="0"/>
              <a:t>, </a:t>
            </a:r>
            <a:r>
              <a:rPr lang="en-GB" sz="2200" dirty="0"/>
              <a:t>a </a:t>
            </a:r>
            <a:r>
              <a:rPr lang="en-GB" sz="2200" dirty="0" err="1"/>
              <a:t>poslednja</a:t>
            </a:r>
            <a:r>
              <a:rPr lang="en-GB" sz="2200" dirty="0"/>
              <a:t> je </a:t>
            </a:r>
            <a:r>
              <a:rPr lang="en-GB" sz="2200" dirty="0" err="1"/>
              <a:t>mse</a:t>
            </a:r>
            <a:r>
              <a:rPr lang="en-GB" sz="2200" dirty="0"/>
              <a:t> los</a:t>
            </a:r>
            <a:r>
              <a:rPr lang="sr-Latn-RS" sz="2200" dirty="0"/>
              <a:t>s</a:t>
            </a:r>
            <a:endParaRPr lang="en-GB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0B17E1-AA39-4C2C-A064-80E77B31CB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0777" y="1538655"/>
            <a:ext cx="5103728" cy="391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637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609E67A-0C37-4F40-B292-72D4520D0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63841-1692-4E99-A938-7A2AA8806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6824" y="113272"/>
            <a:ext cx="4921744" cy="36000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CF25F4-9F50-4708-B744-3746442E4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32" y="113272"/>
            <a:ext cx="4982379" cy="3626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05C6EF-2982-4698-AA12-24780E649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2093" y="3513407"/>
            <a:ext cx="4595971" cy="334459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627CD11-F778-4760-B789-070FB1D5A930}"/>
              </a:ext>
            </a:extLst>
          </p:cNvPr>
          <p:cNvSpPr txBox="1"/>
          <p:nvPr/>
        </p:nvSpPr>
        <p:spPr>
          <a:xfrm>
            <a:off x="2180493" y="3739738"/>
            <a:ext cx="1165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MSE LOSS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41739A-48E6-4F59-98CF-ED930B395BBF}"/>
              </a:ext>
            </a:extLst>
          </p:cNvPr>
          <p:cNvSpPr txBox="1"/>
          <p:nvPr/>
        </p:nvSpPr>
        <p:spPr>
          <a:xfrm>
            <a:off x="5381579" y="3159927"/>
            <a:ext cx="1329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Binary LOSS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68A5F64-D8FA-43FA-B1C8-AAED31FE3E05}"/>
              </a:ext>
            </a:extLst>
          </p:cNvPr>
          <p:cNvSpPr txBox="1"/>
          <p:nvPr/>
        </p:nvSpPr>
        <p:spPr>
          <a:xfrm>
            <a:off x="8857091" y="3739738"/>
            <a:ext cx="1746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r-Latn-RS" dirty="0"/>
              <a:t>SOFTMAX LOSS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76853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303A61-F856-4D15-AD00-ADDFF15AB1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0674" y="-109537"/>
            <a:ext cx="8096849" cy="927222"/>
          </a:xfrm>
        </p:spPr>
        <p:txBody>
          <a:bodyPr>
            <a:normAutofit/>
          </a:bodyPr>
          <a:lstStyle/>
          <a:p>
            <a:r>
              <a:rPr lang="sr-Latn-RS" sz="4400" dirty="0"/>
              <a:t>Implementacija – vektorska baza</a:t>
            </a:r>
            <a:endParaRPr lang="en-GB" sz="4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58B183-B313-4FBE-AF2D-9D7FDAD51D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06200" y="-19050"/>
            <a:ext cx="685800" cy="685800"/>
          </a:xfrm>
        </p:spPr>
        <p:txBody>
          <a:bodyPr/>
          <a:lstStyle/>
          <a:p>
            <a:fld id="{3A4F6043-7A67-491B-98BC-F933DED7226D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2FE0505-1E95-4AB9-93EA-72DBBBA9D43A}"/>
              </a:ext>
            </a:extLst>
          </p:cNvPr>
          <p:cNvSpPr txBox="1"/>
          <p:nvPr/>
        </p:nvSpPr>
        <p:spPr>
          <a:xfrm>
            <a:off x="324695" y="1166842"/>
            <a:ext cx="11269428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400" dirty="0" err="1"/>
              <a:t>Pomoću</a:t>
            </a:r>
            <a:r>
              <a:rPr lang="en-GB" sz="2400" dirty="0"/>
              <a:t> ALIGN </a:t>
            </a:r>
            <a:r>
              <a:rPr lang="en-GB" sz="2400" dirty="0" err="1"/>
              <a:t>modela</a:t>
            </a:r>
            <a:r>
              <a:rPr lang="en-GB" sz="2400" dirty="0"/>
              <a:t>, </a:t>
            </a:r>
            <a:r>
              <a:rPr lang="en-GB" sz="2400" dirty="0" err="1"/>
              <a:t>dobijaju</a:t>
            </a:r>
            <a:r>
              <a:rPr lang="en-GB" sz="2400" dirty="0"/>
              <a:t> se </a:t>
            </a:r>
            <a:r>
              <a:rPr lang="en-GB" sz="2400" dirty="0" err="1"/>
              <a:t>vektorske</a:t>
            </a:r>
            <a:r>
              <a:rPr lang="en-GB" sz="2400" dirty="0"/>
              <a:t> </a:t>
            </a:r>
            <a:r>
              <a:rPr lang="en-GB" sz="2400" dirty="0" err="1"/>
              <a:t>reprezentacije</a:t>
            </a:r>
            <a:r>
              <a:rPr lang="en-GB" sz="2400" dirty="0"/>
              <a:t> </a:t>
            </a:r>
            <a:r>
              <a:rPr lang="en-GB" sz="2400" dirty="0" err="1"/>
              <a:t>posebno</a:t>
            </a:r>
            <a:r>
              <a:rPr lang="en-GB" sz="2400" dirty="0"/>
              <a:t> </a:t>
            </a:r>
            <a:r>
              <a:rPr lang="en-GB" sz="2400" dirty="0" err="1"/>
              <a:t>tekstualnih</a:t>
            </a:r>
            <a:r>
              <a:rPr lang="en-GB" sz="2400" dirty="0"/>
              <a:t> </a:t>
            </a:r>
            <a:r>
              <a:rPr lang="en-GB" sz="2400" dirty="0" err="1"/>
              <a:t>opisa</a:t>
            </a:r>
            <a:r>
              <a:rPr lang="en-GB" sz="2400" dirty="0"/>
              <a:t> </a:t>
            </a:r>
            <a:r>
              <a:rPr lang="en-GB" sz="2400" dirty="0" err="1"/>
              <a:t>kožnih</a:t>
            </a:r>
            <a:r>
              <a:rPr lang="en-GB" sz="2400" dirty="0"/>
              <a:t> </a:t>
            </a:r>
            <a:r>
              <a:rPr lang="en-GB" sz="2400" dirty="0" err="1"/>
              <a:t>bolesti</a:t>
            </a:r>
            <a:r>
              <a:rPr lang="en-GB" sz="2400" dirty="0"/>
              <a:t> </a:t>
            </a:r>
            <a:r>
              <a:rPr lang="en-GB" sz="2400" dirty="0" err="1"/>
              <a:t>i</a:t>
            </a:r>
            <a:r>
              <a:rPr lang="en-GB" sz="2400" dirty="0"/>
              <a:t> </a:t>
            </a:r>
            <a:r>
              <a:rPr lang="en-GB" sz="2400" dirty="0" err="1"/>
              <a:t>posebno</a:t>
            </a:r>
            <a:r>
              <a:rPr lang="en-GB" sz="2400" dirty="0"/>
              <a:t> </a:t>
            </a:r>
            <a:r>
              <a:rPr lang="en-GB" sz="2400" dirty="0" err="1"/>
              <a:t>slika</a:t>
            </a:r>
            <a:endParaRPr lang="sr-Latn-RS" sz="24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2400" dirty="0"/>
              <a:t>Point struktura sadrži: id - numerička vrednost koja se ručno postavlja, vector - vektorska reprezentacija objekta sačuvana kao lista brojeva, payload - dodatne informacije vezane za objekat. Za oba objekta pamti se labela, koja predstavlja ime klase, i tip, koji se odnosi na to da li je objekat tekst ili slika. Dodatno se za tekstualnih opisa kožnih bolesti pamti i originalni tekst bolesti, dok se za slike pamti njihova putanja na disku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2400" dirty="0"/>
              <a:t>Veličina vektora je 640, po ALIGN modelu, a kosinusna sličnost kao mera sličnosti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2400" dirty="0"/>
              <a:t>D</a:t>
            </a:r>
            <a:r>
              <a:rPr lang="en-GB" sz="2400" dirty="0" err="1"/>
              <a:t>efiniše</a:t>
            </a:r>
            <a:r>
              <a:rPr lang="en-GB" sz="2400" dirty="0"/>
              <a:t> se limit, koji </a:t>
            </a:r>
            <a:r>
              <a:rPr lang="en-GB" sz="2400" dirty="0" err="1"/>
              <a:t>predstavlja</a:t>
            </a:r>
            <a:r>
              <a:rPr lang="en-GB" sz="2400" dirty="0"/>
              <a:t> </a:t>
            </a:r>
            <a:r>
              <a:rPr lang="en-GB" sz="2400" dirty="0" err="1"/>
              <a:t>koliko</a:t>
            </a:r>
            <a:r>
              <a:rPr lang="en-GB" sz="2400" dirty="0"/>
              <a:t> </a:t>
            </a:r>
            <a:r>
              <a:rPr lang="en-GB" sz="2400" dirty="0" err="1"/>
              <a:t>vektora</a:t>
            </a:r>
            <a:r>
              <a:rPr lang="en-GB" sz="2400" dirty="0"/>
              <a:t> </a:t>
            </a:r>
            <a:r>
              <a:rPr lang="en-GB" sz="2400" dirty="0" err="1"/>
              <a:t>vratiti</a:t>
            </a:r>
            <a:r>
              <a:rPr lang="en-GB" sz="2400" dirty="0"/>
              <a:t>, </a:t>
            </a:r>
            <a:r>
              <a:rPr lang="en-GB" sz="2400" dirty="0" err="1"/>
              <a:t>sortiranih</a:t>
            </a:r>
            <a:r>
              <a:rPr lang="en-GB" sz="2400" dirty="0"/>
              <a:t> u </a:t>
            </a:r>
            <a:r>
              <a:rPr lang="en-GB" sz="2400" dirty="0" err="1"/>
              <a:t>opadajućem</a:t>
            </a:r>
            <a:r>
              <a:rPr lang="en-GB" sz="2400" dirty="0"/>
              <a:t> </a:t>
            </a:r>
            <a:r>
              <a:rPr lang="en-GB" sz="2400" dirty="0" err="1"/>
              <a:t>redosledu</a:t>
            </a:r>
            <a:r>
              <a:rPr lang="en-GB" sz="2400" dirty="0"/>
              <a:t> po </a:t>
            </a:r>
            <a:r>
              <a:rPr lang="en-GB" sz="2400" dirty="0" err="1"/>
              <a:t>sličnosti</a:t>
            </a:r>
            <a:endParaRPr lang="sr-Latn-RS" sz="24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2400" dirty="0"/>
              <a:t>Pokreću se dva upita, jedan koji pribavlja limit najsličnijih tekstova, i drugi koji pribavlja limit najsličnijih slika</a:t>
            </a:r>
          </a:p>
        </p:txBody>
      </p:sp>
    </p:spTree>
    <p:extLst>
      <p:ext uri="{BB962C8B-B14F-4D97-AF65-F5344CB8AC3E}">
        <p14:creationId xmlns:p14="http://schemas.microsoft.com/office/powerpoint/2010/main" val="28173399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63A1CB6-398C-45B2-B67D-769CC4473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E20D6A-1A13-43C3-8238-63E1010BA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376" y="274746"/>
            <a:ext cx="9881247" cy="63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648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0" y="-77933"/>
            <a:ext cx="7822844" cy="1011188"/>
          </a:xfrm>
        </p:spPr>
        <p:txBody>
          <a:bodyPr/>
          <a:lstStyle/>
          <a:p>
            <a:r>
              <a:rPr lang="sr-Latn-RS" dirty="0"/>
              <a:t>Implementacija</a:t>
            </a:r>
            <a:r>
              <a:rPr lang="en-US" dirty="0"/>
              <a:t> - </a:t>
            </a:r>
            <a:r>
              <a:rPr lang="sr-Latn-RS" dirty="0"/>
              <a:t>aplikacija</a:t>
            </a:r>
            <a:r>
              <a:rPr lang="en-US" dirty="0"/>
              <a:t>  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F4CAB-72E9-4559-896E-86E45D770E09}"/>
              </a:ext>
            </a:extLst>
          </p:cNvPr>
          <p:cNvSpPr txBox="1"/>
          <p:nvPr/>
        </p:nvSpPr>
        <p:spPr>
          <a:xfrm>
            <a:off x="266079" y="748084"/>
            <a:ext cx="6284190" cy="5723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2200" dirty="0"/>
              <a:t>Python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/>
              <a:t>Za frontend </a:t>
            </a:r>
            <a:r>
              <a:rPr lang="en-GB" sz="2200" dirty="0" err="1"/>
              <a:t>aplikacije</a:t>
            </a:r>
            <a:r>
              <a:rPr lang="en-GB" sz="2200" dirty="0"/>
              <a:t> </a:t>
            </a:r>
            <a:r>
              <a:rPr lang="en-GB" sz="2200" dirty="0" err="1"/>
              <a:t>korišćen</a:t>
            </a:r>
            <a:r>
              <a:rPr lang="en-GB" sz="2200" dirty="0"/>
              <a:t> je </a:t>
            </a:r>
            <a:r>
              <a:rPr lang="en-GB" sz="2200" dirty="0" err="1"/>
              <a:t>Streamlit</a:t>
            </a:r>
            <a:endParaRPr lang="sr-Latn-RS" sz="22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pl-PL" sz="2200" dirty="0"/>
              <a:t>Za serverski deo korišćen je Fastapi</a:t>
            </a:r>
            <a:endParaRPr lang="sr-Latn-RS" sz="22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 err="1"/>
              <a:t>Ulazni</a:t>
            </a:r>
            <a:r>
              <a:rPr lang="en-GB" sz="2200" dirty="0"/>
              <a:t> </a:t>
            </a:r>
            <a:r>
              <a:rPr lang="en-GB" sz="2200" dirty="0" err="1"/>
              <a:t>podaci</a:t>
            </a:r>
            <a:r>
              <a:rPr lang="en-GB" sz="2200" dirty="0"/>
              <a:t> za </a:t>
            </a:r>
            <a:r>
              <a:rPr lang="en-GB" sz="2200" dirty="0" err="1"/>
              <a:t>sistem</a:t>
            </a:r>
            <a:r>
              <a:rPr lang="en-GB" sz="2200" dirty="0"/>
              <a:t> </a:t>
            </a:r>
            <a:r>
              <a:rPr lang="en-GB" sz="2200" dirty="0" err="1"/>
              <a:t>su</a:t>
            </a:r>
            <a:r>
              <a:rPr lang="en-GB" sz="2200" dirty="0"/>
              <a:t> </a:t>
            </a:r>
            <a:r>
              <a:rPr lang="en-GB" sz="2200" dirty="0" err="1"/>
              <a:t>tekst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slike</a:t>
            </a:r>
            <a:r>
              <a:rPr lang="en-GB" sz="2200" dirty="0"/>
              <a:t>. Od </a:t>
            </a:r>
            <a:r>
              <a:rPr lang="en-GB" sz="2200" dirty="0" err="1"/>
              <a:t>korisnika</a:t>
            </a:r>
            <a:r>
              <a:rPr lang="en-GB" sz="2200" dirty="0"/>
              <a:t> se </a:t>
            </a:r>
            <a:r>
              <a:rPr lang="en-GB" sz="2200" dirty="0" err="1"/>
              <a:t>može</a:t>
            </a:r>
            <a:r>
              <a:rPr lang="en-GB" sz="2200" dirty="0"/>
              <a:t> </a:t>
            </a:r>
            <a:r>
              <a:rPr lang="en-GB" sz="2200" dirty="0" err="1"/>
              <a:t>dobiti</a:t>
            </a:r>
            <a:r>
              <a:rPr lang="en-GB" sz="2200" dirty="0"/>
              <a:t> </a:t>
            </a:r>
            <a:r>
              <a:rPr lang="en-GB" sz="2200" dirty="0" err="1"/>
              <a:t>bilo</a:t>
            </a:r>
            <a:r>
              <a:rPr lang="en-GB" sz="2200" dirty="0"/>
              <a:t> </a:t>
            </a:r>
            <a:r>
              <a:rPr lang="en-GB" sz="2200" dirty="0" err="1"/>
              <a:t>koja</a:t>
            </a:r>
            <a:r>
              <a:rPr lang="en-GB" sz="2200" dirty="0"/>
              <a:t> </a:t>
            </a:r>
            <a:r>
              <a:rPr lang="en-GB" sz="2200" dirty="0" err="1"/>
              <a:t>kombinacija</a:t>
            </a:r>
            <a:r>
              <a:rPr lang="en-GB" sz="2200" dirty="0"/>
              <a:t>: </a:t>
            </a:r>
            <a:r>
              <a:rPr lang="en-GB" sz="2200" dirty="0" err="1"/>
              <a:t>tekst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jedna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, </a:t>
            </a:r>
            <a:r>
              <a:rPr lang="en-GB" sz="2200" dirty="0" err="1"/>
              <a:t>tekst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više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, </a:t>
            </a:r>
            <a:r>
              <a:rPr lang="en-GB" sz="2200" dirty="0" err="1"/>
              <a:t>samo</a:t>
            </a:r>
            <a:r>
              <a:rPr lang="en-GB" sz="2200" dirty="0"/>
              <a:t> </a:t>
            </a:r>
            <a:r>
              <a:rPr lang="en-GB" sz="2200" dirty="0" err="1"/>
              <a:t>tekst</a:t>
            </a:r>
            <a:r>
              <a:rPr lang="en-GB" sz="2200" dirty="0"/>
              <a:t>, </a:t>
            </a:r>
            <a:r>
              <a:rPr lang="en-GB" sz="2200" dirty="0" err="1"/>
              <a:t>samo</a:t>
            </a:r>
            <a:r>
              <a:rPr lang="en-GB" sz="2200" dirty="0"/>
              <a:t> </a:t>
            </a:r>
            <a:r>
              <a:rPr lang="en-GB" sz="2200" dirty="0" err="1"/>
              <a:t>jedna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, </a:t>
            </a:r>
            <a:r>
              <a:rPr lang="en-GB" sz="2200" dirty="0" err="1"/>
              <a:t>više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. Na </a:t>
            </a:r>
            <a:r>
              <a:rPr lang="en-GB" sz="2200" dirty="0" err="1"/>
              <a:t>osnovu</a:t>
            </a:r>
            <a:r>
              <a:rPr lang="en-GB" sz="2200" dirty="0"/>
              <a:t> </a:t>
            </a:r>
            <a:r>
              <a:rPr lang="en-GB" sz="2200" dirty="0" err="1"/>
              <a:t>tekstualnog</a:t>
            </a:r>
            <a:r>
              <a:rPr lang="en-GB" sz="2200" dirty="0"/>
              <a:t> </a:t>
            </a:r>
            <a:r>
              <a:rPr lang="en-GB" sz="2200" dirty="0" err="1"/>
              <a:t>upita</a:t>
            </a:r>
            <a:r>
              <a:rPr lang="en-GB" sz="2200" dirty="0"/>
              <a:t> </a:t>
            </a:r>
            <a:r>
              <a:rPr lang="en-GB" sz="2200" dirty="0" err="1"/>
              <a:t>korisnika</a:t>
            </a:r>
            <a:r>
              <a:rPr lang="en-GB" sz="2200" dirty="0"/>
              <a:t> </a:t>
            </a:r>
            <a:r>
              <a:rPr lang="en-GB" sz="2200" dirty="0" err="1"/>
              <a:t>pribavlja</a:t>
            </a:r>
            <a:r>
              <a:rPr lang="en-GB" sz="2200" dirty="0"/>
              <a:t> se po limit </a:t>
            </a:r>
            <a:r>
              <a:rPr lang="en-GB" sz="2200" dirty="0" err="1"/>
              <a:t>najsličnijih</a:t>
            </a:r>
            <a:r>
              <a:rPr lang="en-GB" sz="2200" dirty="0"/>
              <a:t> </a:t>
            </a:r>
            <a:r>
              <a:rPr lang="en-GB" sz="2200" dirty="0" err="1"/>
              <a:t>tekstova</a:t>
            </a:r>
            <a:r>
              <a:rPr lang="en-GB" sz="2200" dirty="0"/>
              <a:t> </a:t>
            </a:r>
            <a:r>
              <a:rPr lang="en-GB" sz="2200" dirty="0" err="1"/>
              <a:t>iz</a:t>
            </a:r>
            <a:r>
              <a:rPr lang="en-GB" sz="2200" dirty="0"/>
              <a:t> </a:t>
            </a:r>
            <a:r>
              <a:rPr lang="en-GB" sz="2200" dirty="0" err="1"/>
              <a:t>baze</a:t>
            </a:r>
            <a:r>
              <a:rPr lang="en-GB" sz="2200" dirty="0"/>
              <a:t>, </a:t>
            </a:r>
            <a:r>
              <a:rPr lang="en-GB" sz="2200" dirty="0" err="1"/>
              <a:t>i</a:t>
            </a:r>
            <a:r>
              <a:rPr lang="en-GB" sz="2200" dirty="0"/>
              <a:t> po limit </a:t>
            </a:r>
            <a:r>
              <a:rPr lang="en-GB" sz="2200" dirty="0" err="1"/>
              <a:t>najsličnijih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 </a:t>
            </a:r>
            <a:r>
              <a:rPr lang="en-GB" sz="2200" dirty="0" err="1"/>
              <a:t>iz</a:t>
            </a:r>
            <a:r>
              <a:rPr lang="en-GB" sz="2200" dirty="0"/>
              <a:t> </a:t>
            </a:r>
            <a:r>
              <a:rPr lang="en-GB" sz="2200" dirty="0" err="1"/>
              <a:t>baze</a:t>
            </a:r>
            <a:r>
              <a:rPr lang="en-GB" sz="2200" dirty="0"/>
              <a:t>. Na </a:t>
            </a:r>
            <a:r>
              <a:rPr lang="en-GB" sz="2200" dirty="0" err="1"/>
              <a:t>osnovu</a:t>
            </a:r>
            <a:r>
              <a:rPr lang="en-GB" sz="2200" dirty="0"/>
              <a:t> </a:t>
            </a:r>
            <a:r>
              <a:rPr lang="en-GB" sz="2200" dirty="0" err="1"/>
              <a:t>svake</a:t>
            </a:r>
            <a:r>
              <a:rPr lang="en-GB" sz="2200" dirty="0"/>
              <a:t> od </a:t>
            </a:r>
            <a:r>
              <a:rPr lang="en-GB" sz="2200" dirty="0" err="1"/>
              <a:t>slika</a:t>
            </a:r>
            <a:r>
              <a:rPr lang="en-GB" sz="2200" dirty="0"/>
              <a:t> </a:t>
            </a:r>
            <a:r>
              <a:rPr lang="en-GB" sz="2200" dirty="0" err="1"/>
              <a:t>korisnika</a:t>
            </a:r>
            <a:r>
              <a:rPr lang="en-GB" sz="2200" dirty="0"/>
              <a:t>, </a:t>
            </a:r>
            <a:r>
              <a:rPr lang="en-GB" sz="2200" dirty="0" err="1"/>
              <a:t>takođe</a:t>
            </a:r>
            <a:r>
              <a:rPr lang="en-GB" sz="2200" dirty="0"/>
              <a:t> se </a:t>
            </a:r>
            <a:r>
              <a:rPr lang="en-GB" sz="2200" dirty="0" err="1"/>
              <a:t>pribavlja</a:t>
            </a:r>
            <a:r>
              <a:rPr lang="en-GB" sz="2200" dirty="0"/>
              <a:t> po limit</a:t>
            </a:r>
            <a:r>
              <a:rPr lang="sr-Latn-RS" sz="2200" dirty="0"/>
              <a:t> </a:t>
            </a:r>
            <a:r>
              <a:rPr lang="en-GB" sz="2200" dirty="0" err="1"/>
              <a:t>najsličnijih</a:t>
            </a:r>
            <a:r>
              <a:rPr lang="en-GB" sz="2200" dirty="0"/>
              <a:t> </a:t>
            </a:r>
            <a:r>
              <a:rPr lang="en-GB" sz="2200" dirty="0" err="1"/>
              <a:t>tekstova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 </a:t>
            </a:r>
            <a:r>
              <a:rPr lang="en-GB" sz="2200" dirty="0" err="1"/>
              <a:t>iz</a:t>
            </a:r>
            <a:r>
              <a:rPr lang="en-GB" sz="2200" dirty="0"/>
              <a:t> </a:t>
            </a:r>
            <a:r>
              <a:rPr lang="en-GB" sz="2200" dirty="0" err="1"/>
              <a:t>baze</a:t>
            </a:r>
            <a:r>
              <a:rPr lang="en-GB" sz="2200" dirty="0"/>
              <a:t>. </a:t>
            </a:r>
            <a:r>
              <a:rPr lang="en-GB" sz="2200" dirty="0" err="1"/>
              <a:t>Nakon</a:t>
            </a:r>
            <a:r>
              <a:rPr lang="en-GB" sz="2200" dirty="0"/>
              <a:t> </a:t>
            </a:r>
            <a:r>
              <a:rPr lang="en-GB" sz="2200" dirty="0" err="1"/>
              <a:t>ovoga</a:t>
            </a:r>
            <a:r>
              <a:rPr lang="en-GB" sz="2200" dirty="0"/>
              <a:t>, </a:t>
            </a:r>
            <a:r>
              <a:rPr lang="en-GB" sz="2200" dirty="0" err="1"/>
              <a:t>koristi</a:t>
            </a:r>
            <a:r>
              <a:rPr lang="en-GB" sz="2200" dirty="0"/>
              <a:t> se voting </a:t>
            </a:r>
            <a:r>
              <a:rPr lang="en-GB" sz="2200" dirty="0" err="1"/>
              <a:t>mehanizam</a:t>
            </a:r>
            <a:r>
              <a:rPr lang="en-GB" sz="2200" dirty="0"/>
              <a:t> da se </a:t>
            </a:r>
            <a:r>
              <a:rPr lang="en-GB" sz="2200" dirty="0" err="1"/>
              <a:t>dobije</a:t>
            </a:r>
            <a:r>
              <a:rPr lang="en-GB" sz="2200" dirty="0"/>
              <a:t> </a:t>
            </a:r>
            <a:r>
              <a:rPr lang="en-GB" sz="2200" dirty="0" err="1"/>
              <a:t>naziv</a:t>
            </a:r>
            <a:r>
              <a:rPr lang="en-GB" sz="2200" dirty="0"/>
              <a:t> </a:t>
            </a:r>
            <a:r>
              <a:rPr lang="en-GB" sz="2200" dirty="0" err="1"/>
              <a:t>klase</a:t>
            </a:r>
            <a:r>
              <a:rPr lang="en-GB" sz="2200" dirty="0"/>
              <a:t> </a:t>
            </a:r>
            <a:r>
              <a:rPr lang="en-GB" sz="2200" dirty="0" err="1"/>
              <a:t>koja</a:t>
            </a:r>
            <a:r>
              <a:rPr lang="en-GB" sz="2200" dirty="0"/>
              <a:t> se </a:t>
            </a:r>
            <a:r>
              <a:rPr lang="en-GB" sz="2200" dirty="0" err="1"/>
              <a:t>najviše</a:t>
            </a:r>
            <a:r>
              <a:rPr lang="en-GB" sz="2200" dirty="0"/>
              <a:t> puta </a:t>
            </a:r>
            <a:r>
              <a:rPr lang="en-GB" sz="2200" dirty="0" err="1"/>
              <a:t>pojavila</a:t>
            </a:r>
            <a:r>
              <a:rPr lang="en-GB" sz="2200" dirty="0"/>
              <a:t> (</a:t>
            </a:r>
            <a:r>
              <a:rPr lang="en-GB" sz="2200" dirty="0" err="1"/>
              <a:t>ili</a:t>
            </a:r>
            <a:r>
              <a:rPr lang="en-GB" sz="2200" dirty="0"/>
              <a:t> </a:t>
            </a:r>
            <a:r>
              <a:rPr lang="en-GB" sz="2200" dirty="0" err="1"/>
              <a:t>više</a:t>
            </a:r>
            <a:r>
              <a:rPr lang="en-GB" sz="2200" dirty="0"/>
              <a:t> </a:t>
            </a:r>
            <a:r>
              <a:rPr lang="en-GB" sz="2200" dirty="0" err="1"/>
              <a:t>naziva</a:t>
            </a:r>
            <a:r>
              <a:rPr lang="en-GB" sz="2200" dirty="0"/>
              <a:t> </a:t>
            </a:r>
            <a:r>
              <a:rPr lang="en-GB" sz="2200" dirty="0" err="1"/>
              <a:t>ukoliko</a:t>
            </a:r>
            <a:r>
              <a:rPr lang="en-GB" sz="2200" dirty="0"/>
              <a:t> je </a:t>
            </a:r>
            <a:r>
              <a:rPr lang="en-GB" sz="2200" dirty="0" err="1"/>
              <a:t>broj</a:t>
            </a:r>
            <a:r>
              <a:rPr lang="en-GB" sz="2200" dirty="0"/>
              <a:t> </a:t>
            </a:r>
            <a:r>
              <a:rPr lang="en-GB" sz="2200" dirty="0" err="1"/>
              <a:t>glasova</a:t>
            </a:r>
            <a:r>
              <a:rPr lang="en-GB" sz="2200" dirty="0"/>
              <a:t> </a:t>
            </a:r>
            <a:r>
              <a:rPr lang="en-GB" sz="2200" dirty="0" err="1"/>
              <a:t>izjednačen</a:t>
            </a:r>
            <a:r>
              <a:rPr lang="en-GB" sz="2200" dirty="0"/>
              <a:t>). </a:t>
            </a:r>
            <a:r>
              <a:rPr lang="en-GB" sz="2200" dirty="0" err="1"/>
              <a:t>Kada</a:t>
            </a:r>
            <a:r>
              <a:rPr lang="en-GB" sz="2200" dirty="0"/>
              <a:t> se </a:t>
            </a:r>
            <a:r>
              <a:rPr lang="en-GB" sz="2200" dirty="0" err="1"/>
              <a:t>dobije</a:t>
            </a:r>
            <a:r>
              <a:rPr lang="en-GB" sz="2200" dirty="0"/>
              <a:t> </a:t>
            </a:r>
            <a:r>
              <a:rPr lang="en-GB" sz="2200" dirty="0" err="1"/>
              <a:t>finalna</a:t>
            </a:r>
            <a:r>
              <a:rPr lang="en-GB" sz="2200" dirty="0"/>
              <a:t> </a:t>
            </a:r>
            <a:r>
              <a:rPr lang="en-GB" sz="2200" dirty="0" err="1"/>
              <a:t>klasa</a:t>
            </a:r>
            <a:r>
              <a:rPr lang="en-GB" sz="2200" dirty="0"/>
              <a:t>/</a:t>
            </a:r>
            <a:r>
              <a:rPr lang="en-GB" sz="2200" dirty="0" err="1"/>
              <a:t>klase</a:t>
            </a:r>
            <a:r>
              <a:rPr lang="en-GB" sz="2200" dirty="0"/>
              <a:t>, </a:t>
            </a:r>
            <a:r>
              <a:rPr lang="en-GB" sz="2200" dirty="0" err="1"/>
              <a:t>filtriraju</a:t>
            </a:r>
            <a:r>
              <a:rPr lang="en-GB" sz="2200" dirty="0"/>
              <a:t> se </a:t>
            </a:r>
            <a:r>
              <a:rPr lang="en-GB" sz="2200" dirty="0" err="1"/>
              <a:t>samo</a:t>
            </a:r>
            <a:r>
              <a:rPr lang="en-GB" sz="2200" dirty="0"/>
              <a:t> </a:t>
            </a:r>
            <a:r>
              <a:rPr lang="en-GB" sz="2200" dirty="0" err="1"/>
              <a:t>tekst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slike</a:t>
            </a:r>
            <a:r>
              <a:rPr lang="en-GB" sz="2200" dirty="0"/>
              <a:t> </a:t>
            </a:r>
            <a:r>
              <a:rPr lang="en-GB" sz="2200" dirty="0" err="1"/>
              <a:t>koje</a:t>
            </a:r>
            <a:r>
              <a:rPr lang="en-GB" sz="2200" dirty="0"/>
              <a:t> </a:t>
            </a:r>
            <a:r>
              <a:rPr lang="en-GB" sz="2200" dirty="0" err="1"/>
              <a:t>odgovaraju</a:t>
            </a:r>
            <a:r>
              <a:rPr lang="en-GB" sz="2200" dirty="0"/>
              <a:t> </a:t>
            </a:r>
            <a:r>
              <a:rPr lang="en-GB" sz="2200" dirty="0" err="1"/>
              <a:t>toj</a:t>
            </a:r>
            <a:r>
              <a:rPr lang="en-GB" sz="2200" dirty="0"/>
              <a:t> </a:t>
            </a:r>
            <a:r>
              <a:rPr lang="en-GB" sz="2200" dirty="0" err="1"/>
              <a:t>klasi</a:t>
            </a:r>
            <a:r>
              <a:rPr lang="en-GB" sz="2200" dirty="0"/>
              <a:t>/</a:t>
            </a:r>
            <a:r>
              <a:rPr lang="en-GB" sz="2200" dirty="0" err="1"/>
              <a:t>klasama</a:t>
            </a:r>
            <a:r>
              <a:rPr lang="en-GB" sz="2200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BE819AA-39F8-4D95-93EA-0D6DB073B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915" y="986009"/>
            <a:ext cx="5331006" cy="3306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22884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80268-1494-2660-4948-863C5C72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210" y="-77933"/>
            <a:ext cx="7822844" cy="1011188"/>
          </a:xfrm>
        </p:spPr>
        <p:txBody>
          <a:bodyPr/>
          <a:lstStyle/>
          <a:p>
            <a:r>
              <a:rPr lang="sr-Latn-RS" dirty="0"/>
              <a:t>Implementacija</a:t>
            </a:r>
            <a:r>
              <a:rPr lang="en-US" dirty="0"/>
              <a:t> - </a:t>
            </a:r>
            <a:r>
              <a:rPr lang="sr-Latn-RS" dirty="0"/>
              <a:t>aplikacija</a:t>
            </a:r>
            <a:r>
              <a:rPr lang="en-US" dirty="0"/>
              <a:t>  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39C3EA6F-C7F7-8CA4-C495-1C9EEFF33DF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AF4CAB-72E9-4559-896E-86E45D770E09}"/>
              </a:ext>
            </a:extLst>
          </p:cNvPr>
          <p:cNvSpPr txBox="1"/>
          <p:nvPr/>
        </p:nvSpPr>
        <p:spPr>
          <a:xfrm>
            <a:off x="424341" y="906878"/>
            <a:ext cx="1055725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2200" dirty="0"/>
              <a:t>Četiri tipa odgovora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/>
              <a:t> </a:t>
            </a:r>
            <a:r>
              <a:rPr lang="en-GB" sz="2200" dirty="0" err="1"/>
              <a:t>Nađen</a:t>
            </a:r>
            <a:r>
              <a:rPr lang="en-GB" sz="2200" dirty="0"/>
              <a:t> </a:t>
            </a:r>
            <a:r>
              <a:rPr lang="en-GB" sz="2200" dirty="0" err="1"/>
              <a:t>tekst</a:t>
            </a:r>
            <a:r>
              <a:rPr lang="en-GB" sz="2200" dirty="0"/>
              <a:t> </a:t>
            </a:r>
            <a:r>
              <a:rPr lang="en-GB" sz="2200" dirty="0" err="1"/>
              <a:t>pripada</a:t>
            </a:r>
            <a:r>
              <a:rPr lang="en-GB" sz="2200" dirty="0"/>
              <a:t> </a:t>
            </a:r>
            <a:r>
              <a:rPr lang="en-GB" sz="2200" dirty="0" err="1"/>
              <a:t>finalnoj</a:t>
            </a:r>
            <a:r>
              <a:rPr lang="en-GB" sz="2200" dirty="0"/>
              <a:t> </a:t>
            </a:r>
            <a:r>
              <a:rPr lang="en-GB" sz="2200" dirty="0" err="1"/>
              <a:t>klasi</a:t>
            </a:r>
            <a:r>
              <a:rPr lang="en-GB" sz="2200" dirty="0"/>
              <a:t> - </a:t>
            </a:r>
            <a:r>
              <a:rPr lang="sr-Latn-RS" sz="2200" dirty="0"/>
              <a:t>v</a:t>
            </a:r>
            <a:r>
              <a:rPr lang="en-GB" sz="2200" dirty="0" err="1"/>
              <a:t>eliki</a:t>
            </a:r>
            <a:r>
              <a:rPr lang="en-GB" sz="2200" dirty="0"/>
              <a:t> </a:t>
            </a:r>
            <a:r>
              <a:rPr lang="en-GB" sz="2200" dirty="0" err="1"/>
              <a:t>jezički</a:t>
            </a:r>
            <a:r>
              <a:rPr lang="en-GB" sz="2200" dirty="0"/>
              <a:t> model </a:t>
            </a:r>
            <a:r>
              <a:rPr lang="en-GB" sz="2200" dirty="0" err="1"/>
              <a:t>će</a:t>
            </a:r>
            <a:r>
              <a:rPr lang="en-GB" sz="2200" dirty="0"/>
              <a:t> </a:t>
            </a:r>
            <a:r>
              <a:rPr lang="en-GB" sz="2200" dirty="0" err="1"/>
              <a:t>generisati</a:t>
            </a:r>
            <a:r>
              <a:rPr lang="en-GB" sz="2200" dirty="0"/>
              <a:t> </a:t>
            </a:r>
            <a:r>
              <a:rPr lang="en-GB" sz="2200" dirty="0" err="1"/>
              <a:t>nivo</a:t>
            </a:r>
            <a:r>
              <a:rPr lang="en-GB" sz="2200" dirty="0"/>
              <a:t> </a:t>
            </a:r>
            <a:r>
              <a:rPr lang="en-GB" sz="2200" dirty="0" err="1"/>
              <a:t>opasnosti</a:t>
            </a:r>
            <a:r>
              <a:rPr lang="en-GB" sz="2200" dirty="0"/>
              <a:t> </a:t>
            </a:r>
            <a:r>
              <a:rPr lang="en-GB" sz="2200" dirty="0" err="1"/>
              <a:t>bolesti</a:t>
            </a:r>
            <a:r>
              <a:rPr lang="en-GB" sz="2200" dirty="0"/>
              <a:t> </a:t>
            </a:r>
            <a:r>
              <a:rPr lang="en-GB" sz="2200" dirty="0" err="1"/>
              <a:t>na</a:t>
            </a:r>
            <a:r>
              <a:rPr lang="en-GB" sz="2200" dirty="0"/>
              <a:t> </a:t>
            </a:r>
            <a:r>
              <a:rPr lang="en-GB" sz="2200" dirty="0" err="1"/>
              <a:t>skali</a:t>
            </a:r>
            <a:r>
              <a:rPr lang="en-GB" sz="2200" dirty="0"/>
              <a:t> od 1 do 10, </a:t>
            </a:r>
            <a:r>
              <a:rPr lang="en-GB" sz="2200" dirty="0" err="1"/>
              <a:t>kao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dalje</a:t>
            </a:r>
            <a:r>
              <a:rPr lang="en-GB" sz="2200" dirty="0"/>
              <a:t> </a:t>
            </a:r>
            <a:r>
              <a:rPr lang="en-GB" sz="2200" dirty="0" err="1"/>
              <a:t>korake</a:t>
            </a:r>
            <a:r>
              <a:rPr lang="en-GB" sz="2200" dirty="0"/>
              <a:t>, </a:t>
            </a:r>
            <a:r>
              <a:rPr lang="en-GB" sz="2200" dirty="0" err="1"/>
              <a:t>na</a:t>
            </a:r>
            <a:r>
              <a:rPr lang="en-GB" sz="2200" dirty="0"/>
              <a:t> </a:t>
            </a:r>
            <a:r>
              <a:rPr lang="en-GB" sz="2200" dirty="0" err="1"/>
              <a:t>osnovu</a:t>
            </a:r>
            <a:r>
              <a:rPr lang="en-GB" sz="2200" dirty="0"/>
              <a:t> </a:t>
            </a:r>
            <a:r>
              <a:rPr lang="en-GB" sz="2200" dirty="0" err="1"/>
              <a:t>nađenog</a:t>
            </a:r>
            <a:r>
              <a:rPr lang="en-GB" sz="2200" dirty="0"/>
              <a:t> </a:t>
            </a:r>
            <a:r>
              <a:rPr lang="en-GB" sz="2200" dirty="0" err="1"/>
              <a:t>teksta</a:t>
            </a:r>
            <a:r>
              <a:rPr lang="en-GB" sz="2200" dirty="0"/>
              <a:t>. Ovo </a:t>
            </a:r>
            <a:r>
              <a:rPr lang="en-GB" sz="2200" dirty="0" err="1"/>
              <a:t>će</a:t>
            </a:r>
            <a:r>
              <a:rPr lang="en-GB" sz="2200" dirty="0"/>
              <a:t> </a:t>
            </a:r>
            <a:r>
              <a:rPr lang="en-GB" sz="2200" dirty="0" err="1"/>
              <a:t>biti</a:t>
            </a:r>
            <a:r>
              <a:rPr lang="en-GB" sz="2200" dirty="0"/>
              <a:t> </a:t>
            </a:r>
            <a:r>
              <a:rPr lang="en-GB" sz="2200" dirty="0" err="1"/>
              <a:t>dodato</a:t>
            </a:r>
            <a:r>
              <a:rPr lang="en-GB" sz="2200" dirty="0"/>
              <a:t> </a:t>
            </a:r>
            <a:r>
              <a:rPr lang="en-GB" sz="2200" dirty="0" err="1"/>
              <a:t>osnovnom</a:t>
            </a:r>
            <a:r>
              <a:rPr lang="en-GB" sz="2200" dirty="0"/>
              <a:t> </a:t>
            </a:r>
            <a:r>
              <a:rPr lang="en-GB" sz="2200" dirty="0" err="1"/>
              <a:t>tekstu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vraćeno</a:t>
            </a:r>
            <a:r>
              <a:rPr lang="en-GB" sz="2200" dirty="0"/>
              <a:t> </a:t>
            </a:r>
            <a:r>
              <a:rPr lang="en-GB" sz="2200" dirty="0" err="1"/>
              <a:t>klijentu</a:t>
            </a:r>
            <a:endParaRPr lang="sr-Latn-RS" sz="22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 err="1"/>
              <a:t>Nađena</a:t>
            </a:r>
            <a:r>
              <a:rPr lang="en-GB" sz="2200" dirty="0"/>
              <a:t> </a:t>
            </a:r>
            <a:r>
              <a:rPr lang="en-GB" sz="2200" dirty="0" err="1"/>
              <a:t>slika</a:t>
            </a:r>
            <a:r>
              <a:rPr lang="en-GB" sz="2200" dirty="0"/>
              <a:t> </a:t>
            </a:r>
            <a:r>
              <a:rPr lang="en-GB" sz="2200" dirty="0" err="1"/>
              <a:t>pripada</a:t>
            </a:r>
            <a:r>
              <a:rPr lang="en-GB" sz="2200" dirty="0"/>
              <a:t> </a:t>
            </a:r>
            <a:r>
              <a:rPr lang="en-GB" sz="2200" dirty="0" err="1"/>
              <a:t>finalnoj</a:t>
            </a:r>
            <a:r>
              <a:rPr lang="en-GB" sz="2200" dirty="0"/>
              <a:t> </a:t>
            </a:r>
            <a:r>
              <a:rPr lang="en-GB" sz="2200" dirty="0" err="1"/>
              <a:t>klasi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nađeni</a:t>
            </a:r>
            <a:r>
              <a:rPr lang="en-GB" sz="2200" dirty="0"/>
              <a:t> </a:t>
            </a:r>
            <a:r>
              <a:rPr lang="en-GB" sz="2200" dirty="0" err="1"/>
              <a:t>tekst</a:t>
            </a:r>
            <a:r>
              <a:rPr lang="en-GB" sz="2200" dirty="0"/>
              <a:t> </a:t>
            </a:r>
            <a:r>
              <a:rPr lang="en-GB" sz="2200" b="1" dirty="0"/>
              <a:t>ne</a:t>
            </a:r>
            <a:r>
              <a:rPr lang="en-GB" sz="2200" dirty="0"/>
              <a:t> </a:t>
            </a:r>
            <a:r>
              <a:rPr lang="en-GB" sz="2200" dirty="0" err="1"/>
              <a:t>pripada</a:t>
            </a:r>
            <a:r>
              <a:rPr lang="en-GB" sz="2200" dirty="0"/>
              <a:t> </a:t>
            </a:r>
            <a:r>
              <a:rPr lang="en-GB" sz="2200" dirty="0" err="1"/>
              <a:t>finalnoj</a:t>
            </a:r>
            <a:r>
              <a:rPr lang="en-GB" sz="2200" dirty="0"/>
              <a:t> </a:t>
            </a:r>
            <a:r>
              <a:rPr lang="en-GB" sz="2200" dirty="0" err="1"/>
              <a:t>klasi</a:t>
            </a:r>
            <a:r>
              <a:rPr lang="en-GB" sz="2200" dirty="0"/>
              <a:t> - </a:t>
            </a:r>
            <a:r>
              <a:rPr lang="sr-Latn-RS" sz="2200" dirty="0"/>
              <a:t>v</a:t>
            </a:r>
            <a:r>
              <a:rPr lang="en-GB" sz="2200" dirty="0" err="1"/>
              <a:t>eliki</a:t>
            </a:r>
            <a:r>
              <a:rPr lang="en-GB" sz="2200" dirty="0"/>
              <a:t> </a:t>
            </a:r>
            <a:r>
              <a:rPr lang="en-GB" sz="2200" dirty="0" err="1"/>
              <a:t>jezički</a:t>
            </a:r>
            <a:r>
              <a:rPr lang="en-GB" sz="2200" dirty="0"/>
              <a:t> model </a:t>
            </a:r>
            <a:r>
              <a:rPr lang="en-GB" sz="2200" dirty="0" err="1"/>
              <a:t>će</a:t>
            </a:r>
            <a:r>
              <a:rPr lang="en-GB" sz="2200" dirty="0"/>
              <a:t> </a:t>
            </a:r>
            <a:r>
              <a:rPr lang="en-GB" sz="2200" dirty="0" err="1"/>
              <a:t>generisati</a:t>
            </a:r>
            <a:r>
              <a:rPr lang="en-GB" sz="2200" dirty="0"/>
              <a:t> </a:t>
            </a:r>
            <a:r>
              <a:rPr lang="en-GB" sz="2200" dirty="0" err="1"/>
              <a:t>odgovor</a:t>
            </a:r>
            <a:r>
              <a:rPr lang="en-GB" sz="2200" dirty="0"/>
              <a:t> </a:t>
            </a:r>
            <a:r>
              <a:rPr lang="en-GB" sz="2200" dirty="0" err="1"/>
              <a:t>na</a:t>
            </a:r>
            <a:r>
              <a:rPr lang="en-GB" sz="2200" dirty="0"/>
              <a:t> </a:t>
            </a:r>
            <a:r>
              <a:rPr lang="en-GB" sz="2200" dirty="0" err="1"/>
              <a:t>osnovu</a:t>
            </a:r>
            <a:r>
              <a:rPr lang="en-GB" sz="2200" dirty="0"/>
              <a:t> </a:t>
            </a:r>
            <a:r>
              <a:rPr lang="en-GB" sz="2200" dirty="0" err="1"/>
              <a:t>simuliranog</a:t>
            </a:r>
            <a:r>
              <a:rPr lang="en-GB" sz="2200" dirty="0"/>
              <a:t> </a:t>
            </a:r>
            <a:r>
              <a:rPr lang="en-GB" sz="2200" dirty="0" err="1"/>
              <a:t>upita</a:t>
            </a:r>
            <a:r>
              <a:rPr lang="en-GB" sz="2200" dirty="0"/>
              <a:t> koji </a:t>
            </a:r>
            <a:r>
              <a:rPr lang="en-GB" sz="2200" dirty="0" err="1"/>
              <a:t>kaže</a:t>
            </a:r>
            <a:r>
              <a:rPr lang="en-GB" sz="2200" dirty="0"/>
              <a:t> da </a:t>
            </a:r>
            <a:r>
              <a:rPr lang="en-GB" sz="2200" dirty="0" err="1"/>
              <a:t>ima</a:t>
            </a:r>
            <a:r>
              <a:rPr lang="en-GB" sz="2200" dirty="0"/>
              <a:t> problem </a:t>
            </a:r>
            <a:r>
              <a:rPr lang="en-GB" sz="2200" dirty="0" err="1"/>
              <a:t>sa</a:t>
            </a:r>
            <a:r>
              <a:rPr lang="en-GB" sz="2200" dirty="0"/>
              <a:t> </a:t>
            </a:r>
            <a:r>
              <a:rPr lang="en-GB" sz="2200" dirty="0" err="1"/>
              <a:t>zdravljem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pita za </a:t>
            </a:r>
            <a:r>
              <a:rPr lang="en-GB" sz="2200" dirty="0" err="1"/>
              <a:t>ocenu</a:t>
            </a:r>
            <a:r>
              <a:rPr lang="en-GB" sz="2200" dirty="0"/>
              <a:t> </a:t>
            </a:r>
            <a:r>
              <a:rPr lang="en-GB" sz="2200" dirty="0" err="1"/>
              <a:t>opasnosti</a:t>
            </a:r>
            <a:r>
              <a:rPr lang="en-GB" sz="2200" dirty="0"/>
              <a:t> </a:t>
            </a:r>
            <a:r>
              <a:rPr lang="en-GB" sz="2200" dirty="0" err="1"/>
              <a:t>bolesti</a:t>
            </a:r>
            <a:r>
              <a:rPr lang="en-GB" sz="2200" dirty="0"/>
              <a:t>, </a:t>
            </a:r>
            <a:r>
              <a:rPr lang="en-GB" sz="2200" dirty="0" err="1"/>
              <a:t>savet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naredne</a:t>
            </a:r>
            <a:r>
              <a:rPr lang="en-GB" sz="2200" dirty="0"/>
              <a:t> </a:t>
            </a:r>
            <a:r>
              <a:rPr lang="en-GB" sz="2200" dirty="0" err="1"/>
              <a:t>korake</a:t>
            </a:r>
            <a:r>
              <a:rPr lang="en-GB" sz="2200" dirty="0"/>
              <a:t> za </a:t>
            </a:r>
            <a:r>
              <a:rPr lang="en-GB" sz="2200" dirty="0" err="1"/>
              <a:t>bolest</a:t>
            </a:r>
            <a:r>
              <a:rPr lang="en-GB" sz="2200" dirty="0"/>
              <a:t> </a:t>
            </a:r>
            <a:r>
              <a:rPr lang="en-GB" sz="2200" dirty="0" err="1"/>
              <a:t>kojoj</a:t>
            </a:r>
            <a:r>
              <a:rPr lang="en-GB" sz="2200" dirty="0"/>
              <a:t> </a:t>
            </a:r>
            <a:r>
              <a:rPr lang="en-GB" sz="2200" dirty="0" err="1"/>
              <a:t>pripada</a:t>
            </a:r>
            <a:endParaRPr lang="sr-Latn-RS" sz="22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 err="1"/>
              <a:t>Ukoliko</a:t>
            </a:r>
            <a:r>
              <a:rPr lang="en-GB" sz="2200" dirty="0"/>
              <a:t> </a:t>
            </a:r>
            <a:r>
              <a:rPr lang="en-GB" sz="2200" dirty="0" err="1"/>
              <a:t>nađeni</a:t>
            </a:r>
            <a:r>
              <a:rPr lang="en-GB" sz="2200" dirty="0"/>
              <a:t> </a:t>
            </a:r>
            <a:r>
              <a:rPr lang="en-GB" sz="2200" dirty="0" err="1"/>
              <a:t>tekst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nađena</a:t>
            </a:r>
            <a:r>
              <a:rPr lang="en-GB" sz="2200" dirty="0"/>
              <a:t> </a:t>
            </a:r>
            <a:r>
              <a:rPr lang="en-GB" sz="2200" dirty="0" err="1"/>
              <a:t>slike</a:t>
            </a:r>
            <a:r>
              <a:rPr lang="en-GB" sz="2200" dirty="0"/>
              <a:t> </a:t>
            </a:r>
            <a:r>
              <a:rPr lang="sr-Latn-RS" sz="2200" b="1" dirty="0"/>
              <a:t>ne </a:t>
            </a:r>
            <a:r>
              <a:rPr lang="en-GB" sz="2200" dirty="0" err="1"/>
              <a:t>pripadaju</a:t>
            </a:r>
            <a:r>
              <a:rPr lang="en-GB" sz="2200" dirty="0"/>
              <a:t> </a:t>
            </a:r>
            <a:r>
              <a:rPr lang="en-GB" sz="2200" dirty="0" err="1"/>
              <a:t>finalnoj</a:t>
            </a:r>
            <a:r>
              <a:rPr lang="en-GB" sz="2200" dirty="0"/>
              <a:t> </a:t>
            </a:r>
            <a:r>
              <a:rPr lang="en-GB" sz="2200" dirty="0" err="1"/>
              <a:t>klasi</a:t>
            </a:r>
            <a:r>
              <a:rPr lang="en-GB" sz="2200" dirty="0"/>
              <a:t>, a </a:t>
            </a:r>
            <a:r>
              <a:rPr lang="en-GB" sz="2200" dirty="0" err="1"/>
              <a:t>korisnik</a:t>
            </a:r>
            <a:r>
              <a:rPr lang="en-GB" sz="2200" dirty="0"/>
              <a:t> je </a:t>
            </a:r>
            <a:r>
              <a:rPr lang="en-GB" sz="2200" dirty="0" err="1"/>
              <a:t>poslao</a:t>
            </a:r>
            <a:r>
              <a:rPr lang="en-GB" sz="2200" dirty="0"/>
              <a:t> </a:t>
            </a:r>
            <a:r>
              <a:rPr lang="en-GB" sz="2200" dirty="0" err="1"/>
              <a:t>tekstualni</a:t>
            </a:r>
            <a:r>
              <a:rPr lang="en-GB" sz="2200" dirty="0"/>
              <a:t> </a:t>
            </a:r>
            <a:r>
              <a:rPr lang="en-GB" sz="2200" dirty="0" err="1"/>
              <a:t>upit</a:t>
            </a:r>
            <a:r>
              <a:rPr lang="en-GB" sz="2200" dirty="0"/>
              <a:t> - </a:t>
            </a:r>
            <a:r>
              <a:rPr lang="sr-Latn-RS" sz="2200" dirty="0"/>
              <a:t>v</a:t>
            </a:r>
            <a:r>
              <a:rPr lang="en-GB" sz="2200" dirty="0" err="1"/>
              <a:t>eliki</a:t>
            </a:r>
            <a:r>
              <a:rPr lang="en-GB" sz="2200" dirty="0"/>
              <a:t> </a:t>
            </a:r>
            <a:r>
              <a:rPr lang="en-GB" sz="2200" dirty="0" err="1"/>
              <a:t>jezički</a:t>
            </a:r>
            <a:r>
              <a:rPr lang="en-GB" sz="2200" dirty="0"/>
              <a:t> model </a:t>
            </a:r>
            <a:r>
              <a:rPr lang="en-GB" sz="2200" dirty="0" err="1"/>
              <a:t>će</a:t>
            </a:r>
            <a:r>
              <a:rPr lang="en-GB" sz="2200" dirty="0"/>
              <a:t> </a:t>
            </a:r>
            <a:r>
              <a:rPr lang="en-GB" sz="2200" dirty="0" err="1"/>
              <a:t>generisati</a:t>
            </a:r>
            <a:r>
              <a:rPr lang="en-GB" sz="2200" dirty="0"/>
              <a:t> </a:t>
            </a:r>
            <a:r>
              <a:rPr lang="en-GB" sz="2200" dirty="0" err="1"/>
              <a:t>odgovor</a:t>
            </a:r>
            <a:r>
              <a:rPr lang="en-GB" sz="2200" dirty="0"/>
              <a:t> </a:t>
            </a:r>
            <a:r>
              <a:rPr lang="en-GB" sz="2200" dirty="0" err="1"/>
              <a:t>isključivo</a:t>
            </a:r>
            <a:r>
              <a:rPr lang="en-GB" sz="2200" dirty="0"/>
              <a:t> </a:t>
            </a:r>
            <a:r>
              <a:rPr lang="en-GB" sz="2200" dirty="0" err="1"/>
              <a:t>na</a:t>
            </a:r>
            <a:r>
              <a:rPr lang="en-GB" sz="2200" dirty="0"/>
              <a:t> </a:t>
            </a:r>
            <a:r>
              <a:rPr lang="en-GB" sz="2200" dirty="0" err="1"/>
              <a:t>osnovu</a:t>
            </a:r>
            <a:r>
              <a:rPr lang="en-GB" sz="2200" dirty="0"/>
              <a:t> </a:t>
            </a:r>
            <a:r>
              <a:rPr lang="en-GB" sz="2200" dirty="0" err="1"/>
              <a:t>korisničkog</a:t>
            </a:r>
            <a:r>
              <a:rPr lang="en-GB" sz="2200" dirty="0"/>
              <a:t> </a:t>
            </a:r>
            <a:r>
              <a:rPr lang="en-GB" sz="2200" dirty="0" err="1"/>
              <a:t>upita</a:t>
            </a:r>
            <a:r>
              <a:rPr lang="en-GB" sz="2200" dirty="0"/>
              <a:t>, </a:t>
            </a:r>
            <a:r>
              <a:rPr lang="en-GB" sz="2200" dirty="0" err="1"/>
              <a:t>pri</a:t>
            </a:r>
            <a:r>
              <a:rPr lang="en-GB" sz="2200" dirty="0"/>
              <a:t> </a:t>
            </a:r>
            <a:r>
              <a:rPr lang="en-GB" sz="2200" dirty="0" err="1"/>
              <a:t>čemu</a:t>
            </a:r>
            <a:r>
              <a:rPr lang="en-GB" sz="2200" dirty="0"/>
              <a:t> je </a:t>
            </a:r>
            <a:r>
              <a:rPr lang="en-GB" sz="2200" dirty="0" err="1"/>
              <a:t>dodat</a:t>
            </a:r>
            <a:r>
              <a:rPr lang="en-GB" sz="2200" dirty="0"/>
              <a:t> deo koji </a:t>
            </a:r>
            <a:r>
              <a:rPr lang="en-GB" sz="2200" dirty="0" err="1"/>
              <a:t>navodi</a:t>
            </a:r>
            <a:r>
              <a:rPr lang="en-GB" sz="2200" dirty="0"/>
              <a:t> da </a:t>
            </a:r>
            <a:r>
              <a:rPr lang="en-GB" sz="2200" dirty="0" err="1"/>
              <a:t>korisnik</a:t>
            </a:r>
            <a:r>
              <a:rPr lang="en-GB" sz="2200" dirty="0"/>
              <a:t> </a:t>
            </a:r>
            <a:r>
              <a:rPr lang="en-GB" sz="2200" dirty="0" err="1"/>
              <a:t>ima</a:t>
            </a:r>
            <a:r>
              <a:rPr lang="en-GB" sz="2200" dirty="0"/>
              <a:t> </a:t>
            </a:r>
            <a:r>
              <a:rPr lang="en-GB" sz="2200" dirty="0" err="1"/>
              <a:t>sledeći</a:t>
            </a:r>
            <a:r>
              <a:rPr lang="en-GB" sz="2200" dirty="0"/>
              <a:t> problem </a:t>
            </a:r>
            <a:r>
              <a:rPr lang="en-GB" sz="2200" dirty="0" err="1"/>
              <a:t>sa</a:t>
            </a:r>
            <a:r>
              <a:rPr lang="en-GB" sz="2200" dirty="0"/>
              <a:t> </a:t>
            </a:r>
            <a:r>
              <a:rPr lang="en-GB" sz="2200" dirty="0" err="1"/>
              <a:t>zdravljem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da mu je </a:t>
            </a:r>
            <a:r>
              <a:rPr lang="en-GB" sz="2200" dirty="0" err="1"/>
              <a:t>potreban</a:t>
            </a:r>
            <a:r>
              <a:rPr lang="en-GB" sz="2200" dirty="0"/>
              <a:t> </a:t>
            </a:r>
            <a:r>
              <a:rPr lang="en-GB" sz="2200" dirty="0" err="1"/>
              <a:t>savet</a:t>
            </a:r>
            <a:endParaRPr lang="sr-Latn-RS" sz="22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200" dirty="0" err="1"/>
              <a:t>Ukoliko</a:t>
            </a:r>
            <a:r>
              <a:rPr lang="en-GB" sz="2200" dirty="0"/>
              <a:t> </a:t>
            </a:r>
            <a:r>
              <a:rPr lang="en-GB" sz="2200" dirty="0" err="1"/>
              <a:t>nađeni</a:t>
            </a:r>
            <a:r>
              <a:rPr lang="en-GB" sz="2200" dirty="0"/>
              <a:t> </a:t>
            </a:r>
            <a:r>
              <a:rPr lang="en-GB" sz="2200" dirty="0" err="1"/>
              <a:t>tekst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</a:t>
            </a:r>
            <a:r>
              <a:rPr lang="en-GB" sz="2200" dirty="0" err="1"/>
              <a:t>nađena</a:t>
            </a:r>
            <a:r>
              <a:rPr lang="en-GB" sz="2200" dirty="0"/>
              <a:t> </a:t>
            </a:r>
            <a:r>
              <a:rPr lang="en-GB" sz="2200" dirty="0" err="1"/>
              <a:t>slike</a:t>
            </a:r>
            <a:r>
              <a:rPr lang="en-GB" sz="2200" dirty="0"/>
              <a:t> </a:t>
            </a:r>
            <a:r>
              <a:rPr lang="sr-Latn-RS" sz="2200" b="1" dirty="0"/>
              <a:t>ne</a:t>
            </a:r>
            <a:r>
              <a:rPr lang="sr-Latn-RS" sz="2200" dirty="0"/>
              <a:t> </a:t>
            </a:r>
            <a:r>
              <a:rPr lang="en-GB" sz="2200" dirty="0" err="1"/>
              <a:t>pripadaju</a:t>
            </a:r>
            <a:r>
              <a:rPr lang="en-GB" sz="2200" dirty="0"/>
              <a:t> </a:t>
            </a:r>
            <a:r>
              <a:rPr lang="en-GB" sz="2200" dirty="0" err="1"/>
              <a:t>finalnoj</a:t>
            </a:r>
            <a:r>
              <a:rPr lang="en-GB" sz="2200" dirty="0"/>
              <a:t> </a:t>
            </a:r>
            <a:r>
              <a:rPr lang="en-GB" sz="2200" dirty="0" err="1"/>
              <a:t>klasi</a:t>
            </a:r>
            <a:r>
              <a:rPr lang="en-GB" sz="2200" dirty="0"/>
              <a:t>, a </a:t>
            </a:r>
            <a:r>
              <a:rPr lang="en-GB" sz="2200" dirty="0" err="1"/>
              <a:t>korisnik</a:t>
            </a:r>
            <a:r>
              <a:rPr lang="en-GB" sz="2200" dirty="0"/>
              <a:t> je </a:t>
            </a:r>
            <a:r>
              <a:rPr lang="en-GB" sz="2200" dirty="0" err="1"/>
              <a:t>poslao</a:t>
            </a:r>
            <a:r>
              <a:rPr lang="en-GB" sz="2200" dirty="0"/>
              <a:t> </a:t>
            </a:r>
            <a:r>
              <a:rPr lang="en-GB" sz="2200" dirty="0" err="1"/>
              <a:t>sliku</a:t>
            </a:r>
            <a:r>
              <a:rPr lang="en-GB" sz="2200" dirty="0"/>
              <a:t> - </a:t>
            </a:r>
            <a:r>
              <a:rPr lang="sr-Latn-RS" sz="2200" dirty="0"/>
              <a:t>v</a:t>
            </a:r>
            <a:r>
              <a:rPr lang="en-GB" sz="2200" dirty="0" err="1"/>
              <a:t>eliki</a:t>
            </a:r>
            <a:r>
              <a:rPr lang="en-GB" sz="2200" dirty="0"/>
              <a:t> </a:t>
            </a:r>
            <a:r>
              <a:rPr lang="en-GB" sz="2200" dirty="0" err="1"/>
              <a:t>jezički</a:t>
            </a:r>
            <a:r>
              <a:rPr lang="en-GB" sz="2200" dirty="0"/>
              <a:t> model </a:t>
            </a:r>
            <a:r>
              <a:rPr lang="en-GB" sz="2200" dirty="0" err="1"/>
              <a:t>će</a:t>
            </a:r>
            <a:r>
              <a:rPr lang="en-GB" sz="2200" dirty="0"/>
              <a:t> </a:t>
            </a:r>
            <a:r>
              <a:rPr lang="en-GB" sz="2200" dirty="0" err="1"/>
              <a:t>generisati</a:t>
            </a:r>
            <a:r>
              <a:rPr lang="en-GB" sz="2200" dirty="0"/>
              <a:t> </a:t>
            </a:r>
            <a:r>
              <a:rPr lang="en-GB" sz="2200" dirty="0" err="1"/>
              <a:t>odgovor</a:t>
            </a:r>
            <a:r>
              <a:rPr lang="en-GB" sz="2200" dirty="0"/>
              <a:t> </a:t>
            </a:r>
            <a:r>
              <a:rPr lang="en-GB" sz="2200" dirty="0" err="1"/>
              <a:t>isključivo</a:t>
            </a:r>
            <a:r>
              <a:rPr lang="en-GB" sz="2200" dirty="0"/>
              <a:t> </a:t>
            </a:r>
            <a:r>
              <a:rPr lang="en-GB" sz="2200" dirty="0" err="1"/>
              <a:t>na</a:t>
            </a:r>
            <a:r>
              <a:rPr lang="en-GB" sz="2200" dirty="0"/>
              <a:t> </a:t>
            </a:r>
            <a:r>
              <a:rPr lang="en-GB" sz="2200" dirty="0" err="1"/>
              <a:t>osnovu</a:t>
            </a:r>
            <a:r>
              <a:rPr lang="en-GB" sz="2200" dirty="0"/>
              <a:t> </a:t>
            </a:r>
            <a:r>
              <a:rPr lang="en-GB" sz="2200" dirty="0" err="1"/>
              <a:t>slike</a:t>
            </a:r>
            <a:r>
              <a:rPr lang="en-GB" sz="2200" dirty="0"/>
              <a:t>/</a:t>
            </a:r>
            <a:r>
              <a:rPr lang="en-GB" sz="2200" dirty="0" err="1"/>
              <a:t>slika</a:t>
            </a:r>
            <a:r>
              <a:rPr lang="en-GB" sz="2200" dirty="0"/>
              <a:t>, </a:t>
            </a:r>
            <a:r>
              <a:rPr lang="en-GB" sz="2200" dirty="0" err="1"/>
              <a:t>pri</a:t>
            </a:r>
            <a:r>
              <a:rPr lang="en-GB" sz="2200" dirty="0"/>
              <a:t> </a:t>
            </a:r>
            <a:r>
              <a:rPr lang="en-GB" sz="2200" dirty="0" err="1"/>
              <a:t>čemu</a:t>
            </a:r>
            <a:r>
              <a:rPr lang="en-GB" sz="2200" dirty="0"/>
              <a:t> je </a:t>
            </a:r>
            <a:r>
              <a:rPr lang="en-GB" sz="2200" dirty="0" err="1"/>
              <a:t>dodat</a:t>
            </a:r>
            <a:r>
              <a:rPr lang="en-GB" sz="2200" dirty="0"/>
              <a:t> deo koji </a:t>
            </a:r>
            <a:r>
              <a:rPr lang="en-GB" sz="2200" dirty="0" err="1"/>
              <a:t>navodi</a:t>
            </a:r>
            <a:r>
              <a:rPr lang="en-GB" sz="2200" dirty="0"/>
              <a:t> da </a:t>
            </a:r>
            <a:r>
              <a:rPr lang="en-GB" sz="2200" dirty="0" err="1"/>
              <a:t>korisnik</a:t>
            </a:r>
            <a:r>
              <a:rPr lang="en-GB" sz="2200" dirty="0"/>
              <a:t> </a:t>
            </a:r>
            <a:r>
              <a:rPr lang="en-GB" sz="2200" dirty="0" err="1"/>
              <a:t>ima</a:t>
            </a:r>
            <a:r>
              <a:rPr lang="en-GB" sz="2200" dirty="0"/>
              <a:t> </a:t>
            </a:r>
            <a:r>
              <a:rPr lang="en-GB" sz="2200" dirty="0" err="1"/>
              <a:t>sledeći</a:t>
            </a:r>
            <a:r>
              <a:rPr lang="en-GB" sz="2200" dirty="0"/>
              <a:t> problem </a:t>
            </a:r>
            <a:r>
              <a:rPr lang="en-GB" sz="2200" dirty="0" err="1"/>
              <a:t>sa</a:t>
            </a:r>
            <a:r>
              <a:rPr lang="en-GB" sz="2200" dirty="0"/>
              <a:t> </a:t>
            </a:r>
            <a:r>
              <a:rPr lang="en-GB" sz="2200" dirty="0" err="1"/>
              <a:t>zdravljem</a:t>
            </a:r>
            <a:r>
              <a:rPr lang="en-GB" sz="2200" dirty="0"/>
              <a:t> </a:t>
            </a:r>
            <a:r>
              <a:rPr lang="en-GB" sz="2200" dirty="0" err="1"/>
              <a:t>i</a:t>
            </a:r>
            <a:r>
              <a:rPr lang="en-GB" sz="2200" dirty="0"/>
              <a:t> da mu je </a:t>
            </a:r>
            <a:r>
              <a:rPr lang="en-GB" sz="2200" dirty="0" err="1"/>
              <a:t>potreban</a:t>
            </a:r>
            <a:r>
              <a:rPr lang="en-GB" sz="2200" dirty="0"/>
              <a:t> </a:t>
            </a:r>
            <a:r>
              <a:rPr lang="en-GB" sz="2200" dirty="0" err="1"/>
              <a:t>savet</a:t>
            </a:r>
            <a:endParaRPr lang="en-GB" sz="2200" dirty="0"/>
          </a:p>
        </p:txBody>
      </p:sp>
    </p:spTree>
    <p:extLst>
      <p:ext uri="{BB962C8B-B14F-4D97-AF65-F5344CB8AC3E}">
        <p14:creationId xmlns:p14="http://schemas.microsoft.com/office/powerpoint/2010/main" val="31492319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A67BA6-9F61-4898-B0CE-B63133295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9E832D-8199-492A-B48E-5BEA11442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6476" y="781283"/>
            <a:ext cx="6022476" cy="49754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EED18F-C397-4129-AEDD-D789F89CAC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5" y="837332"/>
            <a:ext cx="6188924" cy="486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9042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53031A-7FA4-42FC-B2CB-34759AC95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55C254-846F-4EE1-9CA0-FCEEF7E3E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48" y="293151"/>
            <a:ext cx="7164491" cy="64427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66364BE-3D09-450F-A442-231AF8655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496" y="1861886"/>
            <a:ext cx="4284556" cy="313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41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58255C-25B8-4A98-BD6A-E96B716FE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3" name="10.07.2024_23.14.53_REC">
            <a:hlinkClick r:id="" action="ppaction://media"/>
            <a:extLst>
              <a:ext uri="{FF2B5EF4-FFF2-40B4-BE49-F238E27FC236}">
                <a16:creationId xmlns:a16="http://schemas.microsoft.com/office/drawing/2014/main" id="{2C70FDCD-C1B2-4B41-9A50-CAF5280025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2690" y="119400"/>
            <a:ext cx="7056274" cy="63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73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4B7286B-B16A-469E-B23E-F6DEF785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" name="10.07.2024_23.16.31_REC">
            <a:hlinkClick r:id="" action="ppaction://media"/>
            <a:extLst>
              <a:ext uri="{FF2B5EF4-FFF2-40B4-BE49-F238E27FC236}">
                <a16:creationId xmlns:a16="http://schemas.microsoft.com/office/drawing/2014/main" id="{999A2047-D0F6-42A0-A6E4-093431FB46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007151" y="164333"/>
            <a:ext cx="5827091" cy="652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0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7" y="154232"/>
            <a:ext cx="3982049" cy="487607"/>
          </a:xfrm>
        </p:spPr>
        <p:txBody>
          <a:bodyPr>
            <a:normAutofit fontScale="90000"/>
          </a:bodyPr>
          <a:lstStyle/>
          <a:p>
            <a:r>
              <a:rPr lang="sr-Latn-RS"/>
              <a:t>Uvod</a:t>
            </a:r>
            <a:endParaRPr lang="en-US" dirty="0"/>
          </a:p>
        </p:txBody>
      </p:sp>
      <p:pic>
        <p:nvPicPr>
          <p:cNvPr id="9" name="Picture Placeholder 8" descr="A doctor with a stethoscope and brain&#10;&#10;Description automatically generated">
            <a:extLst>
              <a:ext uri="{FF2B5EF4-FFF2-40B4-BE49-F238E27FC236}">
                <a16:creationId xmlns:a16="http://schemas.microsoft.com/office/drawing/2014/main" id="{00BBF774-3B10-45A9-B76F-C0330B45E7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3774" r="10655"/>
          <a:stretch/>
        </p:blipFill>
        <p:spPr>
          <a:xfrm>
            <a:off x="6899564" y="2"/>
            <a:ext cx="5133306" cy="6857998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B6393B2-2D3A-45D2-BC12-54EECD423406}"/>
              </a:ext>
            </a:extLst>
          </p:cNvPr>
          <p:cNvSpPr txBox="1">
            <a:spLocks/>
          </p:cNvSpPr>
          <p:nvPr/>
        </p:nvSpPr>
        <p:spPr>
          <a:xfrm>
            <a:off x="159130" y="714739"/>
            <a:ext cx="5936870" cy="529040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Veštačka inteligencija svuda oko nas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Primene u medicini: analiza medicinskih slika poput rendgenskih snimaka, CT skenova, MRI skenova, ultrazvukova, ubrzani razvoj novih lekova, personalizovana medicina, robotski asistenti prilikom operacija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Primene u dijagnostifikovanju kožnih bolesti usled pojačanja dejstva štetnih UV zraka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Pomoć pri ranijoj dijagnozi ozbiljnih bolesti koje imaju kožne simptome</a:t>
            </a:r>
          </a:p>
        </p:txBody>
      </p:sp>
    </p:spTree>
    <p:extLst>
      <p:ext uri="{BB962C8B-B14F-4D97-AF65-F5344CB8AC3E}">
        <p14:creationId xmlns:p14="http://schemas.microsoft.com/office/powerpoint/2010/main" val="9368988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132D5-2B47-45D3-B877-01D19F472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3" name="10.07.2024_23.19.26_REC">
            <a:hlinkClick r:id="" action="ppaction://media"/>
            <a:extLst>
              <a:ext uri="{FF2B5EF4-FFF2-40B4-BE49-F238E27FC236}">
                <a16:creationId xmlns:a16="http://schemas.microsoft.com/office/drawing/2014/main" id="{2D8219D2-A7AB-43C3-9883-C3CFBD411F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8235" y="129256"/>
            <a:ext cx="5214283" cy="659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83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759188-A327-468C-83EC-E0A35326F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10.07.2024_23.30.11_REC">
            <a:hlinkClick r:id="" action="ppaction://media"/>
            <a:extLst>
              <a:ext uri="{FF2B5EF4-FFF2-40B4-BE49-F238E27FC236}">
                <a16:creationId xmlns:a16="http://schemas.microsoft.com/office/drawing/2014/main" id="{D8E11FDF-35EE-429D-8DF8-A1F0C1BC553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78870" y="154007"/>
            <a:ext cx="5830169" cy="65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6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4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1BD87-73F0-45B8-A939-E13E32ED5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747" y="22226"/>
            <a:ext cx="4097068" cy="685801"/>
          </a:xfrm>
        </p:spPr>
        <p:txBody>
          <a:bodyPr>
            <a:normAutofit fontScale="90000"/>
          </a:bodyPr>
          <a:lstStyle/>
          <a:p>
            <a:r>
              <a:rPr lang="sr-Latn-RS" dirty="0"/>
              <a:t>Zaključak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BE3CB6-CACB-44B5-BDD3-2DAF8BEAA4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FC64D4-0A25-4180-90C6-1ACB47F085A2}"/>
              </a:ext>
            </a:extLst>
          </p:cNvPr>
          <p:cNvSpPr txBox="1"/>
          <p:nvPr/>
        </p:nvSpPr>
        <p:spPr>
          <a:xfrm>
            <a:off x="228747" y="708027"/>
            <a:ext cx="977704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000" dirty="0"/>
              <a:t> </a:t>
            </a:r>
            <a:r>
              <a:rPr lang="sr-Latn-RS" sz="2000" dirty="0"/>
              <a:t>O</a:t>
            </a:r>
            <a:r>
              <a:rPr lang="en-GB" sz="2000" dirty="0" err="1"/>
              <a:t>bjašnjen</a:t>
            </a:r>
            <a:r>
              <a:rPr lang="en-GB" sz="2000" dirty="0"/>
              <a:t> je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implementiran</a:t>
            </a:r>
            <a:r>
              <a:rPr lang="en-GB" sz="2000" dirty="0"/>
              <a:t> </a:t>
            </a:r>
            <a:r>
              <a:rPr lang="en-GB" sz="2000" dirty="0" err="1"/>
              <a:t>sistem</a:t>
            </a:r>
            <a:r>
              <a:rPr lang="en-GB" sz="2000" dirty="0"/>
              <a:t> </a:t>
            </a:r>
            <a:r>
              <a:rPr lang="en-GB" sz="2000" dirty="0" err="1"/>
              <a:t>čiji</a:t>
            </a:r>
            <a:r>
              <a:rPr lang="en-GB" sz="2000" dirty="0"/>
              <a:t> je </a:t>
            </a:r>
            <a:r>
              <a:rPr lang="en-GB" sz="2000" dirty="0" err="1"/>
              <a:t>cilj</a:t>
            </a:r>
            <a:r>
              <a:rPr lang="en-GB" sz="2000" dirty="0"/>
              <a:t> da </a:t>
            </a:r>
            <a:r>
              <a:rPr lang="en-GB" sz="2000" dirty="0" err="1"/>
              <a:t>pomogne</a:t>
            </a:r>
            <a:r>
              <a:rPr lang="en-GB" sz="2000" dirty="0"/>
              <a:t> </a:t>
            </a:r>
            <a:r>
              <a:rPr lang="en-GB" sz="2000" dirty="0" err="1"/>
              <a:t>ljudima</a:t>
            </a:r>
            <a:r>
              <a:rPr lang="en-GB" sz="2000" dirty="0"/>
              <a:t> da </a:t>
            </a:r>
            <a:r>
              <a:rPr lang="en-GB" sz="2000" dirty="0" err="1"/>
              <a:t>iz</a:t>
            </a:r>
            <a:r>
              <a:rPr lang="en-GB" sz="2000" dirty="0"/>
              <a:t> </a:t>
            </a:r>
            <a:r>
              <a:rPr lang="en-GB" sz="2000" dirty="0" err="1"/>
              <a:t>udobnosti</a:t>
            </a:r>
            <a:r>
              <a:rPr lang="en-GB" sz="2000" dirty="0"/>
              <a:t> </a:t>
            </a:r>
            <a:r>
              <a:rPr lang="en-GB" sz="2000" dirty="0" err="1"/>
              <a:t>svog</a:t>
            </a:r>
            <a:r>
              <a:rPr lang="en-GB" sz="2000" dirty="0"/>
              <a:t> </a:t>
            </a:r>
            <a:r>
              <a:rPr lang="en-GB" sz="2000" dirty="0" err="1"/>
              <a:t>doma</a:t>
            </a:r>
            <a:r>
              <a:rPr lang="en-GB" sz="2000" dirty="0"/>
              <a:t> </a:t>
            </a:r>
            <a:r>
              <a:rPr lang="en-GB" sz="2000" dirty="0" err="1"/>
              <a:t>dobiju</a:t>
            </a:r>
            <a:r>
              <a:rPr lang="en-GB" sz="2000" dirty="0"/>
              <a:t> </a:t>
            </a:r>
            <a:r>
              <a:rPr lang="en-GB" sz="2000" dirty="0" err="1"/>
              <a:t>ranu</a:t>
            </a:r>
            <a:r>
              <a:rPr lang="en-GB" sz="2000" dirty="0"/>
              <a:t>, </a:t>
            </a:r>
            <a:r>
              <a:rPr lang="en-GB" sz="2000" dirty="0" err="1"/>
              <a:t>potencijalnu</a:t>
            </a:r>
            <a:r>
              <a:rPr lang="en-GB" sz="2000" dirty="0"/>
              <a:t> </a:t>
            </a:r>
            <a:r>
              <a:rPr lang="en-GB" sz="2000" dirty="0" err="1"/>
              <a:t>dijagnozu</a:t>
            </a:r>
            <a:r>
              <a:rPr lang="en-GB" sz="2000" dirty="0"/>
              <a:t> </a:t>
            </a:r>
            <a:r>
              <a:rPr lang="en-GB" sz="2000" dirty="0" err="1"/>
              <a:t>svoje</a:t>
            </a:r>
            <a:r>
              <a:rPr lang="en-GB" sz="2000" dirty="0"/>
              <a:t> </a:t>
            </a:r>
            <a:r>
              <a:rPr lang="en-GB" sz="2000" dirty="0" err="1"/>
              <a:t>kožne</a:t>
            </a:r>
            <a:r>
              <a:rPr lang="en-GB" sz="2000" dirty="0"/>
              <a:t> </a:t>
            </a:r>
            <a:r>
              <a:rPr lang="en-GB" sz="2000" dirty="0" err="1"/>
              <a:t>bolesti</a:t>
            </a:r>
            <a:r>
              <a:rPr lang="en-GB" sz="2000" dirty="0"/>
              <a:t>, </a:t>
            </a:r>
            <a:r>
              <a:rPr lang="en-GB" sz="2000" dirty="0" err="1"/>
              <a:t>kao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njenu</a:t>
            </a:r>
            <a:r>
              <a:rPr lang="en-GB" sz="2000" dirty="0"/>
              <a:t> </a:t>
            </a:r>
            <a:r>
              <a:rPr lang="en-GB" sz="2000" dirty="0" err="1"/>
              <a:t>opasnost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dalje</a:t>
            </a:r>
            <a:r>
              <a:rPr lang="en-GB" sz="2000" dirty="0"/>
              <a:t> </a:t>
            </a:r>
            <a:r>
              <a:rPr lang="en-GB" sz="2000" dirty="0" err="1"/>
              <a:t>korake</a:t>
            </a:r>
            <a:endParaRPr lang="sr-Latn-RS" sz="20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000" dirty="0" err="1"/>
              <a:t>Neke</a:t>
            </a:r>
            <a:r>
              <a:rPr lang="en-GB" sz="2000" dirty="0"/>
              <a:t> od </a:t>
            </a:r>
            <a:r>
              <a:rPr lang="en-GB" sz="2000" dirty="0" err="1"/>
              <a:t>inspiracija</a:t>
            </a:r>
            <a:r>
              <a:rPr lang="en-GB" sz="2000" dirty="0"/>
              <a:t> </a:t>
            </a:r>
            <a:r>
              <a:rPr lang="en-GB" sz="2000" dirty="0" err="1"/>
              <a:t>su</a:t>
            </a:r>
            <a:r>
              <a:rPr lang="en-GB" sz="2000" dirty="0"/>
              <a:t>: </a:t>
            </a:r>
            <a:r>
              <a:rPr lang="en-GB" sz="2000" dirty="0" err="1"/>
              <a:t>smanjena</a:t>
            </a:r>
            <a:r>
              <a:rPr lang="en-GB" sz="2000" dirty="0"/>
              <a:t> </a:t>
            </a:r>
            <a:r>
              <a:rPr lang="en-GB" sz="2000" dirty="0" err="1"/>
              <a:t>dostupnost</a:t>
            </a:r>
            <a:r>
              <a:rPr lang="en-GB" sz="2000" dirty="0"/>
              <a:t> </a:t>
            </a:r>
            <a:r>
              <a:rPr lang="en-GB" sz="2000" dirty="0" err="1"/>
              <a:t>dermatoloških</a:t>
            </a:r>
            <a:r>
              <a:rPr lang="en-GB" sz="2000" dirty="0"/>
              <a:t> </a:t>
            </a:r>
            <a:r>
              <a:rPr lang="en-GB" sz="2000" dirty="0" err="1"/>
              <a:t>usluga</a:t>
            </a:r>
            <a:r>
              <a:rPr lang="en-GB" sz="2000" dirty="0"/>
              <a:t> u </a:t>
            </a:r>
            <a:r>
              <a:rPr lang="en-GB" sz="2000" dirty="0" err="1"/>
              <a:t>nekim</a:t>
            </a:r>
            <a:r>
              <a:rPr lang="en-GB" sz="2000" dirty="0"/>
              <a:t> </a:t>
            </a:r>
            <a:r>
              <a:rPr lang="en-GB" sz="2000" dirty="0" err="1"/>
              <a:t>mestima</a:t>
            </a:r>
            <a:r>
              <a:rPr lang="en-GB" sz="2000" dirty="0"/>
              <a:t>, </a:t>
            </a:r>
            <a:r>
              <a:rPr lang="en-GB" sz="2000" dirty="0" err="1"/>
              <a:t>visoka</a:t>
            </a:r>
            <a:r>
              <a:rPr lang="en-GB" sz="2000" dirty="0"/>
              <a:t> </a:t>
            </a:r>
            <a:r>
              <a:rPr lang="en-GB" sz="2000" dirty="0" err="1"/>
              <a:t>cena</a:t>
            </a:r>
            <a:r>
              <a:rPr lang="en-GB" sz="2000" dirty="0"/>
              <a:t> </a:t>
            </a:r>
            <a:r>
              <a:rPr lang="en-GB" sz="2000" dirty="0" err="1"/>
              <a:t>konsultacija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pregleda</a:t>
            </a:r>
            <a:r>
              <a:rPr lang="en-GB" sz="2000" dirty="0"/>
              <a:t>, </a:t>
            </a:r>
            <a:r>
              <a:rPr lang="en-GB" sz="2000" dirty="0" err="1"/>
              <a:t>manjak</a:t>
            </a:r>
            <a:r>
              <a:rPr lang="en-GB" sz="2000" dirty="0"/>
              <a:t> </a:t>
            </a:r>
            <a:r>
              <a:rPr lang="en-GB" sz="2000" dirty="0" err="1"/>
              <a:t>ljudske</a:t>
            </a:r>
            <a:r>
              <a:rPr lang="en-GB" sz="2000" dirty="0"/>
              <a:t> </a:t>
            </a:r>
            <a:r>
              <a:rPr lang="en-GB" sz="2000" dirty="0" err="1"/>
              <a:t>svesti</a:t>
            </a:r>
            <a:r>
              <a:rPr lang="en-GB" sz="2000" dirty="0"/>
              <a:t> o </a:t>
            </a:r>
            <a:r>
              <a:rPr lang="en-GB" sz="2000" dirty="0" err="1"/>
              <a:t>ozbiljnosti</a:t>
            </a:r>
            <a:r>
              <a:rPr lang="en-GB" sz="2000" dirty="0"/>
              <a:t> </a:t>
            </a:r>
            <a:r>
              <a:rPr lang="en-GB" sz="2000" dirty="0" err="1"/>
              <a:t>kožnih</a:t>
            </a:r>
            <a:r>
              <a:rPr lang="en-GB" sz="2000" dirty="0"/>
              <a:t> </a:t>
            </a:r>
            <a:r>
              <a:rPr lang="en-GB" sz="2000" dirty="0" err="1"/>
              <a:t>bolesti</a:t>
            </a:r>
            <a:endParaRPr lang="sr-Latn-RS" sz="20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000" dirty="0" err="1"/>
              <a:t>Dat</a:t>
            </a:r>
            <a:r>
              <a:rPr lang="en-GB" sz="2000" dirty="0"/>
              <a:t> je </a:t>
            </a:r>
            <a:r>
              <a:rPr lang="en-GB" sz="2000" dirty="0" err="1"/>
              <a:t>pregled</a:t>
            </a:r>
            <a:r>
              <a:rPr lang="en-GB" sz="2000" dirty="0"/>
              <a:t> </a:t>
            </a:r>
            <a:r>
              <a:rPr lang="en-GB" sz="2000" dirty="0" err="1"/>
              <a:t>pojmova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tehnologija</a:t>
            </a:r>
            <a:r>
              <a:rPr lang="en-GB" sz="2000" dirty="0"/>
              <a:t> </a:t>
            </a:r>
            <a:r>
              <a:rPr lang="en-GB" sz="2000" dirty="0" err="1"/>
              <a:t>koje</a:t>
            </a:r>
            <a:r>
              <a:rPr lang="en-GB" sz="2000" dirty="0"/>
              <a:t> </a:t>
            </a:r>
            <a:r>
              <a:rPr lang="en-GB" sz="2000" dirty="0" err="1"/>
              <a:t>su</a:t>
            </a:r>
            <a:r>
              <a:rPr lang="en-GB" sz="2000" dirty="0"/>
              <a:t> </a:t>
            </a:r>
            <a:r>
              <a:rPr lang="en-GB" sz="2000" dirty="0" err="1"/>
              <a:t>korišćene</a:t>
            </a:r>
            <a:r>
              <a:rPr lang="en-GB" sz="2000" dirty="0"/>
              <a:t>, </a:t>
            </a:r>
            <a:r>
              <a:rPr lang="en-GB" sz="2000" dirty="0" err="1"/>
              <a:t>kao</a:t>
            </a:r>
            <a:r>
              <a:rPr lang="en-GB" sz="2000" dirty="0"/>
              <a:t> </a:t>
            </a:r>
            <a:r>
              <a:rPr lang="en-GB" sz="2000" dirty="0" err="1"/>
              <a:t>što</a:t>
            </a:r>
            <a:r>
              <a:rPr lang="en-GB" sz="2000" dirty="0"/>
              <a:t> </a:t>
            </a:r>
            <a:r>
              <a:rPr lang="en-GB" sz="2000" dirty="0" err="1"/>
              <a:t>su</a:t>
            </a:r>
            <a:r>
              <a:rPr lang="en-GB" sz="2000" dirty="0"/>
              <a:t> </a:t>
            </a:r>
            <a:r>
              <a:rPr lang="en-GB" sz="2000" dirty="0" err="1"/>
              <a:t>vektorske</a:t>
            </a:r>
            <a:r>
              <a:rPr lang="en-GB" sz="2000" dirty="0"/>
              <a:t> </a:t>
            </a:r>
            <a:r>
              <a:rPr lang="en-GB" sz="2000" dirty="0" err="1"/>
              <a:t>reprezentacije</a:t>
            </a:r>
            <a:r>
              <a:rPr lang="en-GB" sz="2000" dirty="0"/>
              <a:t>, mere </a:t>
            </a:r>
            <a:r>
              <a:rPr lang="en-GB" sz="2000" dirty="0" err="1"/>
              <a:t>sličnosti</a:t>
            </a:r>
            <a:r>
              <a:rPr lang="en-GB" sz="2000" dirty="0"/>
              <a:t>, </a:t>
            </a:r>
            <a:r>
              <a:rPr lang="en-GB" sz="2000" dirty="0" err="1"/>
              <a:t>vektorske</a:t>
            </a:r>
            <a:r>
              <a:rPr lang="en-GB" sz="2000" dirty="0"/>
              <a:t> </a:t>
            </a:r>
            <a:r>
              <a:rPr lang="en-GB" sz="2000" dirty="0" err="1"/>
              <a:t>baze</a:t>
            </a:r>
            <a:r>
              <a:rPr lang="en-GB" sz="2000" dirty="0"/>
              <a:t>, RAG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multimodalnost</a:t>
            </a:r>
            <a:r>
              <a:rPr lang="en-GB" sz="2000" dirty="0"/>
              <a:t>, ALIGN </a:t>
            </a:r>
            <a:r>
              <a:rPr lang="en-GB" sz="2000" dirty="0" err="1"/>
              <a:t>kao</a:t>
            </a:r>
            <a:r>
              <a:rPr lang="en-GB" sz="2000" dirty="0"/>
              <a:t> model za embedding </a:t>
            </a:r>
            <a:r>
              <a:rPr lang="en-GB" sz="2000" dirty="0" err="1"/>
              <a:t>i</a:t>
            </a:r>
            <a:r>
              <a:rPr lang="en-GB" sz="2000" dirty="0"/>
              <a:t> Google Gemini </a:t>
            </a:r>
            <a:r>
              <a:rPr lang="en-GB" sz="2000" dirty="0" err="1"/>
              <a:t>kao</a:t>
            </a:r>
            <a:r>
              <a:rPr lang="en-GB" sz="2000" dirty="0"/>
              <a:t> </a:t>
            </a:r>
            <a:r>
              <a:rPr lang="en-GB" sz="2000" dirty="0" err="1"/>
              <a:t>veliki</a:t>
            </a:r>
            <a:r>
              <a:rPr lang="en-GB" sz="2000" dirty="0"/>
              <a:t> </a:t>
            </a:r>
            <a:r>
              <a:rPr lang="en-GB" sz="2000" dirty="0" err="1"/>
              <a:t>jezički</a:t>
            </a:r>
            <a:r>
              <a:rPr lang="en-GB" sz="2000" dirty="0"/>
              <a:t> model.</a:t>
            </a:r>
            <a:endParaRPr lang="sr-Latn-RS" sz="20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000" dirty="0" err="1"/>
              <a:t>Korisnici</a:t>
            </a:r>
            <a:r>
              <a:rPr lang="en-GB" sz="2000" dirty="0"/>
              <a:t> </a:t>
            </a:r>
            <a:r>
              <a:rPr lang="en-GB" sz="2000" dirty="0" err="1"/>
              <a:t>unose</a:t>
            </a:r>
            <a:r>
              <a:rPr lang="en-GB" sz="2000" dirty="0"/>
              <a:t> </a:t>
            </a:r>
            <a:r>
              <a:rPr lang="en-GB" sz="2000" dirty="0" err="1"/>
              <a:t>tekstualni</a:t>
            </a:r>
            <a:r>
              <a:rPr lang="en-GB" sz="2000" dirty="0"/>
              <a:t> </a:t>
            </a:r>
            <a:r>
              <a:rPr lang="en-GB" sz="2000" dirty="0" err="1"/>
              <a:t>opis</a:t>
            </a:r>
            <a:r>
              <a:rPr lang="en-GB" sz="2000" dirty="0"/>
              <a:t> </a:t>
            </a:r>
            <a:r>
              <a:rPr lang="en-GB" sz="2000" dirty="0" err="1"/>
              <a:t>svog</a:t>
            </a:r>
            <a:r>
              <a:rPr lang="en-GB" sz="2000" dirty="0"/>
              <a:t> </a:t>
            </a:r>
            <a:r>
              <a:rPr lang="en-GB" sz="2000" dirty="0" err="1"/>
              <a:t>problema</a:t>
            </a:r>
            <a:r>
              <a:rPr lang="en-GB" sz="2000" dirty="0"/>
              <a:t> </a:t>
            </a:r>
            <a:r>
              <a:rPr lang="en-GB" sz="2000" dirty="0" err="1"/>
              <a:t>na</a:t>
            </a:r>
            <a:r>
              <a:rPr lang="en-GB" sz="2000" dirty="0"/>
              <a:t> </a:t>
            </a:r>
            <a:r>
              <a:rPr lang="en-GB" sz="2000" dirty="0" err="1"/>
              <a:t>koži</a:t>
            </a:r>
            <a:r>
              <a:rPr lang="en-GB" sz="2000" dirty="0"/>
              <a:t>, </a:t>
            </a:r>
            <a:r>
              <a:rPr lang="en-GB" sz="2000" dirty="0" err="1"/>
              <a:t>kao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prateće</a:t>
            </a:r>
            <a:r>
              <a:rPr lang="en-GB" sz="2000" dirty="0"/>
              <a:t> </a:t>
            </a:r>
            <a:r>
              <a:rPr lang="en-GB" sz="2000" dirty="0" err="1"/>
              <a:t>simptome</a:t>
            </a:r>
            <a:r>
              <a:rPr lang="en-GB" sz="2000" dirty="0"/>
              <a:t>, </a:t>
            </a:r>
            <a:r>
              <a:rPr lang="en-GB" sz="2000" dirty="0" err="1"/>
              <a:t>ili</a:t>
            </a:r>
            <a:r>
              <a:rPr lang="en-GB" sz="2000" dirty="0"/>
              <a:t> </a:t>
            </a:r>
            <a:r>
              <a:rPr lang="en-GB" sz="2000" dirty="0" err="1"/>
              <a:t>prilažu</a:t>
            </a:r>
            <a:r>
              <a:rPr lang="en-GB" sz="2000" dirty="0"/>
              <a:t> </a:t>
            </a:r>
            <a:r>
              <a:rPr lang="en-GB" sz="2000" dirty="0" err="1"/>
              <a:t>slike</a:t>
            </a:r>
            <a:r>
              <a:rPr lang="en-GB" sz="2000" dirty="0"/>
              <a:t> </a:t>
            </a:r>
            <a:r>
              <a:rPr lang="en-GB" sz="2000" dirty="0" err="1"/>
              <a:t>kože</a:t>
            </a:r>
            <a:r>
              <a:rPr lang="en-GB" sz="2000" dirty="0"/>
              <a:t>, </a:t>
            </a:r>
            <a:r>
              <a:rPr lang="en-GB" sz="2000" dirty="0" err="1"/>
              <a:t>ili</a:t>
            </a:r>
            <a:r>
              <a:rPr lang="en-GB" sz="2000" dirty="0"/>
              <a:t> </a:t>
            </a:r>
            <a:r>
              <a:rPr lang="en-GB" sz="2000" dirty="0" err="1"/>
              <a:t>oba</a:t>
            </a:r>
            <a:r>
              <a:rPr lang="en-GB" sz="2000" dirty="0"/>
              <a:t>. Na </a:t>
            </a:r>
            <a:r>
              <a:rPr lang="en-GB" sz="2000" dirty="0" err="1"/>
              <a:t>osnovu</a:t>
            </a:r>
            <a:r>
              <a:rPr lang="en-GB" sz="2000" dirty="0"/>
              <a:t> </a:t>
            </a:r>
            <a:r>
              <a:rPr lang="en-GB" sz="2000" dirty="0" err="1"/>
              <a:t>vektorskih</a:t>
            </a:r>
            <a:r>
              <a:rPr lang="en-GB" sz="2000" dirty="0"/>
              <a:t> </a:t>
            </a:r>
            <a:r>
              <a:rPr lang="en-GB" sz="2000" dirty="0" err="1"/>
              <a:t>reprezentacija</a:t>
            </a:r>
            <a:r>
              <a:rPr lang="en-GB" sz="2000" dirty="0"/>
              <a:t> </a:t>
            </a:r>
            <a:r>
              <a:rPr lang="en-GB" sz="2000" dirty="0" err="1"/>
              <a:t>ovih</a:t>
            </a:r>
            <a:r>
              <a:rPr lang="en-GB" sz="2000" dirty="0"/>
              <a:t> </a:t>
            </a:r>
            <a:r>
              <a:rPr lang="en-GB" sz="2000" dirty="0" err="1"/>
              <a:t>upita</a:t>
            </a:r>
            <a:r>
              <a:rPr lang="en-GB" sz="2000" dirty="0"/>
              <a:t> </a:t>
            </a:r>
            <a:r>
              <a:rPr lang="en-GB" sz="2000" dirty="0" err="1"/>
              <a:t>vrši</a:t>
            </a:r>
            <a:r>
              <a:rPr lang="en-GB" sz="2000" dirty="0"/>
              <a:t> se </a:t>
            </a:r>
            <a:r>
              <a:rPr lang="en-GB" sz="2000" dirty="0" err="1"/>
              <a:t>pretraga</a:t>
            </a:r>
            <a:r>
              <a:rPr lang="en-GB" sz="2000" dirty="0"/>
              <a:t> </a:t>
            </a:r>
            <a:r>
              <a:rPr lang="en-GB" sz="2000" dirty="0" err="1"/>
              <a:t>vektorske</a:t>
            </a:r>
            <a:r>
              <a:rPr lang="en-GB" sz="2000" dirty="0"/>
              <a:t> </a:t>
            </a:r>
            <a:r>
              <a:rPr lang="en-GB" sz="2000" dirty="0" err="1"/>
              <a:t>baze</a:t>
            </a:r>
            <a:r>
              <a:rPr lang="en-GB" sz="2000" dirty="0"/>
              <a:t> </a:t>
            </a:r>
            <a:r>
              <a:rPr lang="en-GB" sz="2000" dirty="0" err="1"/>
              <a:t>podataka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vraćaju</a:t>
            </a:r>
            <a:r>
              <a:rPr lang="en-GB" sz="2000" dirty="0"/>
              <a:t> se </a:t>
            </a:r>
            <a:r>
              <a:rPr lang="en-GB" sz="2000" dirty="0" err="1"/>
              <a:t>najsličniji</a:t>
            </a:r>
            <a:r>
              <a:rPr lang="en-GB" sz="2000" dirty="0"/>
              <a:t> </a:t>
            </a:r>
            <a:r>
              <a:rPr lang="en-GB" sz="2000" dirty="0" err="1"/>
              <a:t>vektori</a:t>
            </a:r>
            <a:r>
              <a:rPr lang="en-GB" sz="2000" dirty="0"/>
              <a:t> </a:t>
            </a:r>
            <a:r>
              <a:rPr lang="en-GB" sz="2000" dirty="0" err="1"/>
              <a:t>tekstualnih</a:t>
            </a:r>
            <a:r>
              <a:rPr lang="en-GB" sz="2000" dirty="0"/>
              <a:t> </a:t>
            </a:r>
            <a:r>
              <a:rPr lang="en-GB" sz="2000" dirty="0" err="1"/>
              <a:t>opisa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slika</a:t>
            </a:r>
            <a:r>
              <a:rPr lang="en-GB" sz="2000" dirty="0"/>
              <a:t>. </a:t>
            </a:r>
            <a:r>
              <a:rPr lang="en-GB" sz="2000" dirty="0" err="1"/>
              <a:t>Nakon</a:t>
            </a:r>
            <a:r>
              <a:rPr lang="en-GB" sz="2000" dirty="0"/>
              <a:t> </a:t>
            </a:r>
            <a:r>
              <a:rPr lang="en-GB" sz="2000" dirty="0" err="1"/>
              <a:t>ovoga</a:t>
            </a:r>
            <a:r>
              <a:rPr lang="en-GB" sz="2000" dirty="0"/>
              <a:t> </a:t>
            </a:r>
            <a:r>
              <a:rPr lang="en-GB" sz="2000" dirty="0" err="1"/>
              <a:t>primenjuje</a:t>
            </a:r>
            <a:r>
              <a:rPr lang="en-GB" sz="2000" dirty="0"/>
              <a:t> se </a:t>
            </a:r>
            <a:r>
              <a:rPr lang="en-GB" sz="2000" dirty="0" err="1"/>
              <a:t>mehanizam</a:t>
            </a:r>
            <a:r>
              <a:rPr lang="en-GB" sz="2000" dirty="0"/>
              <a:t> </a:t>
            </a:r>
            <a:r>
              <a:rPr lang="en-GB" sz="2000" dirty="0" err="1"/>
              <a:t>glasanja</a:t>
            </a:r>
            <a:r>
              <a:rPr lang="en-GB" sz="2000" dirty="0"/>
              <a:t> </a:t>
            </a:r>
            <a:r>
              <a:rPr lang="en-GB" sz="2000" dirty="0" err="1"/>
              <a:t>kako</a:t>
            </a:r>
            <a:r>
              <a:rPr lang="en-GB" sz="2000" dirty="0"/>
              <a:t> bi se </a:t>
            </a:r>
            <a:r>
              <a:rPr lang="en-GB" sz="2000" dirty="0" err="1"/>
              <a:t>odredila</a:t>
            </a:r>
            <a:r>
              <a:rPr lang="en-GB" sz="2000" dirty="0"/>
              <a:t> </a:t>
            </a:r>
            <a:r>
              <a:rPr lang="en-GB" sz="2000" dirty="0" err="1"/>
              <a:t>finalna</a:t>
            </a:r>
            <a:r>
              <a:rPr lang="en-GB" sz="2000" dirty="0"/>
              <a:t> </a:t>
            </a:r>
            <a:r>
              <a:rPr lang="en-GB" sz="2000" dirty="0" err="1"/>
              <a:t>klasa</a:t>
            </a:r>
            <a:r>
              <a:rPr lang="en-GB" sz="2000" dirty="0"/>
              <a:t> (</a:t>
            </a:r>
            <a:r>
              <a:rPr lang="en-GB" sz="2000" dirty="0" err="1"/>
              <a:t>ili</a:t>
            </a:r>
            <a:r>
              <a:rPr lang="en-GB" sz="2000" dirty="0"/>
              <a:t> </a:t>
            </a:r>
            <a:r>
              <a:rPr lang="en-GB" sz="2000" dirty="0" err="1"/>
              <a:t>klase</a:t>
            </a:r>
            <a:r>
              <a:rPr lang="en-GB" sz="2000" dirty="0"/>
              <a:t> </a:t>
            </a:r>
            <a:r>
              <a:rPr lang="en-GB" sz="2000" dirty="0" err="1"/>
              <a:t>ukoliko</a:t>
            </a:r>
            <a:r>
              <a:rPr lang="en-GB" sz="2000" dirty="0"/>
              <a:t> </a:t>
            </a:r>
            <a:r>
              <a:rPr lang="en-GB" sz="2000" dirty="0" err="1"/>
              <a:t>veći</a:t>
            </a:r>
            <a:r>
              <a:rPr lang="en-GB" sz="2000" dirty="0"/>
              <a:t> </a:t>
            </a:r>
            <a:r>
              <a:rPr lang="en-GB" sz="2000" dirty="0" err="1"/>
              <a:t>broj</a:t>
            </a:r>
            <a:r>
              <a:rPr lang="en-GB" sz="2000" dirty="0"/>
              <a:t> </a:t>
            </a:r>
            <a:r>
              <a:rPr lang="en-GB" sz="2000" dirty="0" err="1"/>
              <a:t>klasa</a:t>
            </a:r>
            <a:r>
              <a:rPr lang="en-GB" sz="2000" dirty="0"/>
              <a:t> </a:t>
            </a:r>
            <a:r>
              <a:rPr lang="en-GB" sz="2000" dirty="0" err="1"/>
              <a:t>ima</a:t>
            </a:r>
            <a:r>
              <a:rPr lang="en-GB" sz="2000" dirty="0"/>
              <a:t> </a:t>
            </a:r>
            <a:r>
              <a:rPr lang="en-GB" sz="2000" dirty="0" err="1"/>
              <a:t>isti</a:t>
            </a:r>
            <a:r>
              <a:rPr lang="en-GB" sz="2000" dirty="0"/>
              <a:t> </a:t>
            </a:r>
            <a:r>
              <a:rPr lang="en-GB" sz="2000" dirty="0" err="1"/>
              <a:t>broj</a:t>
            </a:r>
            <a:r>
              <a:rPr lang="en-GB" sz="2000" dirty="0"/>
              <a:t> </a:t>
            </a:r>
            <a:r>
              <a:rPr lang="en-GB" sz="2000" dirty="0" err="1"/>
              <a:t>glasova</a:t>
            </a:r>
            <a:r>
              <a:rPr lang="en-GB" sz="2000" dirty="0"/>
              <a:t>). </a:t>
            </a:r>
            <a:r>
              <a:rPr lang="en-GB" sz="2000" dirty="0" err="1"/>
              <a:t>Izglasana</a:t>
            </a:r>
            <a:r>
              <a:rPr lang="en-GB" sz="2000" dirty="0"/>
              <a:t> </a:t>
            </a:r>
            <a:r>
              <a:rPr lang="en-GB" sz="2000" dirty="0" err="1"/>
              <a:t>klasa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tekst</a:t>
            </a:r>
            <a:r>
              <a:rPr lang="en-GB" sz="2000" dirty="0"/>
              <a:t> </a:t>
            </a:r>
            <a:r>
              <a:rPr lang="en-GB" sz="2000" dirty="0" err="1"/>
              <a:t>šalju</a:t>
            </a:r>
            <a:r>
              <a:rPr lang="en-GB" sz="2000" dirty="0"/>
              <a:t> se </a:t>
            </a:r>
            <a:r>
              <a:rPr lang="en-GB" sz="2000" dirty="0" err="1"/>
              <a:t>velikom</a:t>
            </a:r>
            <a:r>
              <a:rPr lang="en-GB" sz="2000" dirty="0"/>
              <a:t> </a:t>
            </a:r>
            <a:r>
              <a:rPr lang="en-GB" sz="2000" dirty="0" err="1"/>
              <a:t>jezičkom</a:t>
            </a:r>
            <a:r>
              <a:rPr lang="en-GB" sz="2000" dirty="0"/>
              <a:t> </a:t>
            </a:r>
            <a:r>
              <a:rPr lang="en-GB" sz="2000" dirty="0" err="1"/>
              <a:t>modelu</a:t>
            </a:r>
            <a:r>
              <a:rPr lang="en-GB" sz="2000" dirty="0"/>
              <a:t> koji </a:t>
            </a:r>
            <a:r>
              <a:rPr lang="en-GB" sz="2000" dirty="0" err="1"/>
              <a:t>generiše</a:t>
            </a:r>
            <a:r>
              <a:rPr lang="en-GB" sz="2000" dirty="0"/>
              <a:t> </a:t>
            </a:r>
            <a:r>
              <a:rPr lang="en-GB" sz="2000" dirty="0" err="1"/>
              <a:t>finalni</a:t>
            </a:r>
            <a:r>
              <a:rPr lang="en-GB" sz="2000" dirty="0"/>
              <a:t> </a:t>
            </a:r>
            <a:r>
              <a:rPr lang="en-GB" sz="2000" dirty="0" err="1"/>
              <a:t>tekst</a:t>
            </a:r>
            <a:r>
              <a:rPr lang="en-GB" sz="2000" dirty="0"/>
              <a:t> za </a:t>
            </a:r>
            <a:r>
              <a:rPr lang="en-GB" sz="2000" dirty="0" err="1"/>
              <a:t>korisnika</a:t>
            </a:r>
            <a:endParaRPr lang="sr-Latn-RS" sz="20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en-GB" sz="2000" dirty="0" err="1"/>
              <a:t>Iako</a:t>
            </a:r>
            <a:r>
              <a:rPr lang="en-GB" sz="2000" dirty="0"/>
              <a:t> se </a:t>
            </a:r>
            <a:r>
              <a:rPr lang="en-GB" sz="2000" dirty="0" err="1"/>
              <a:t>sistem</a:t>
            </a:r>
            <a:r>
              <a:rPr lang="en-GB" sz="2000" dirty="0"/>
              <a:t> </a:t>
            </a:r>
            <a:r>
              <a:rPr lang="en-GB" sz="2000" dirty="0" err="1"/>
              <a:t>pokazao</a:t>
            </a:r>
            <a:r>
              <a:rPr lang="en-GB" sz="2000" dirty="0"/>
              <a:t> </a:t>
            </a:r>
            <a:r>
              <a:rPr lang="en-GB" sz="2000" dirty="0" err="1"/>
              <a:t>uspešnim</a:t>
            </a:r>
            <a:r>
              <a:rPr lang="en-GB" sz="2000" dirty="0"/>
              <a:t> </a:t>
            </a:r>
            <a:r>
              <a:rPr lang="en-GB" sz="2000" dirty="0" err="1"/>
              <a:t>pri</a:t>
            </a:r>
            <a:r>
              <a:rPr lang="en-GB" sz="2000" dirty="0"/>
              <a:t> </a:t>
            </a:r>
            <a:r>
              <a:rPr lang="en-GB" sz="2000" dirty="0" err="1"/>
              <a:t>testiranju</a:t>
            </a:r>
            <a:r>
              <a:rPr lang="en-GB" sz="2000" dirty="0"/>
              <a:t>, </a:t>
            </a:r>
            <a:r>
              <a:rPr lang="en-GB" sz="2000" dirty="0" err="1"/>
              <a:t>ovi</a:t>
            </a:r>
            <a:r>
              <a:rPr lang="en-GB" sz="2000" dirty="0"/>
              <a:t> test </a:t>
            </a:r>
            <a:r>
              <a:rPr lang="en-GB" sz="2000" dirty="0" err="1"/>
              <a:t>slučajevi</a:t>
            </a:r>
            <a:r>
              <a:rPr lang="en-GB" sz="2000" dirty="0"/>
              <a:t> </a:t>
            </a:r>
            <a:r>
              <a:rPr lang="en-GB" sz="2000" dirty="0" err="1"/>
              <a:t>odnose</a:t>
            </a:r>
            <a:r>
              <a:rPr lang="en-GB" sz="2000" dirty="0"/>
              <a:t> se </a:t>
            </a:r>
            <a:r>
              <a:rPr lang="en-GB" sz="2000" dirty="0" err="1"/>
              <a:t>na</a:t>
            </a:r>
            <a:r>
              <a:rPr lang="en-GB" sz="2000" dirty="0"/>
              <a:t> </a:t>
            </a:r>
            <a:r>
              <a:rPr lang="en-GB" sz="2000" dirty="0" err="1"/>
              <a:t>dijagnozu</a:t>
            </a:r>
            <a:r>
              <a:rPr lang="en-GB" sz="2000" dirty="0"/>
              <a:t> </a:t>
            </a:r>
            <a:r>
              <a:rPr lang="en-GB" sz="2000" dirty="0" err="1"/>
              <a:t>bolesti</a:t>
            </a:r>
            <a:r>
              <a:rPr lang="en-GB" sz="2000" dirty="0"/>
              <a:t> </a:t>
            </a:r>
            <a:r>
              <a:rPr lang="en-GB" sz="2000" dirty="0" err="1"/>
              <a:t>koje</a:t>
            </a:r>
            <a:r>
              <a:rPr lang="en-GB" sz="2000" dirty="0"/>
              <a:t> se </a:t>
            </a:r>
            <a:r>
              <a:rPr lang="en-GB" sz="2000" dirty="0" err="1"/>
              <a:t>nalaze</a:t>
            </a:r>
            <a:r>
              <a:rPr lang="en-GB" sz="2000" dirty="0"/>
              <a:t> u </a:t>
            </a:r>
            <a:r>
              <a:rPr lang="en-GB" sz="2000" dirty="0" err="1"/>
              <a:t>vektorskoj</a:t>
            </a:r>
            <a:r>
              <a:rPr lang="en-GB" sz="2000" dirty="0"/>
              <a:t> </a:t>
            </a:r>
            <a:r>
              <a:rPr lang="en-GB" sz="2000" dirty="0" err="1"/>
              <a:t>bazi</a:t>
            </a:r>
            <a:r>
              <a:rPr lang="en-GB" sz="2000" dirty="0"/>
              <a:t>, pa je </a:t>
            </a:r>
            <a:r>
              <a:rPr lang="en-GB" sz="2000" dirty="0" err="1"/>
              <a:t>ponašanje</a:t>
            </a:r>
            <a:r>
              <a:rPr lang="en-GB" sz="2000" dirty="0"/>
              <a:t> </a:t>
            </a:r>
            <a:r>
              <a:rPr lang="en-GB" sz="2000" dirty="0" err="1"/>
              <a:t>sistema</a:t>
            </a:r>
            <a:r>
              <a:rPr lang="en-GB" sz="2000" dirty="0"/>
              <a:t> </a:t>
            </a:r>
            <a:r>
              <a:rPr lang="en-GB" sz="2000" dirty="0" err="1"/>
              <a:t>nepredvidivo</a:t>
            </a:r>
            <a:r>
              <a:rPr lang="en-GB" sz="2000" dirty="0"/>
              <a:t> za </a:t>
            </a:r>
            <a:r>
              <a:rPr lang="en-GB" sz="2000" dirty="0" err="1"/>
              <a:t>opise</a:t>
            </a:r>
            <a:r>
              <a:rPr lang="en-GB" sz="2000" dirty="0"/>
              <a:t> </a:t>
            </a:r>
            <a:r>
              <a:rPr lang="en-GB" sz="2000" dirty="0" err="1"/>
              <a:t>i</a:t>
            </a:r>
            <a:r>
              <a:rPr lang="en-GB" sz="2000" dirty="0"/>
              <a:t> </a:t>
            </a:r>
            <a:r>
              <a:rPr lang="en-GB" sz="2000" dirty="0" err="1"/>
              <a:t>slike</a:t>
            </a:r>
            <a:r>
              <a:rPr lang="en-GB" sz="2000" dirty="0"/>
              <a:t> </a:t>
            </a:r>
            <a:r>
              <a:rPr lang="en-GB" sz="2000" dirty="0" err="1"/>
              <a:t>bolesti</a:t>
            </a:r>
            <a:r>
              <a:rPr lang="en-GB" sz="2000" dirty="0"/>
              <a:t> </a:t>
            </a:r>
            <a:r>
              <a:rPr lang="en-GB" sz="2000" dirty="0" err="1"/>
              <a:t>koje</a:t>
            </a:r>
            <a:r>
              <a:rPr lang="en-GB" sz="2000" dirty="0"/>
              <a:t> se ne </a:t>
            </a:r>
            <a:r>
              <a:rPr lang="en-GB" sz="2000" dirty="0" err="1"/>
              <a:t>nalaze</a:t>
            </a:r>
            <a:r>
              <a:rPr lang="en-GB" sz="2000" dirty="0"/>
              <a:t> u </a:t>
            </a:r>
            <a:r>
              <a:rPr lang="en-GB" sz="2000" dirty="0" err="1"/>
              <a:t>trening</a:t>
            </a:r>
            <a:r>
              <a:rPr lang="en-GB" sz="2000" dirty="0"/>
              <a:t> </a:t>
            </a:r>
            <a:r>
              <a:rPr lang="en-GB" sz="2000" dirty="0" err="1"/>
              <a:t>skupu</a:t>
            </a:r>
            <a:endParaRPr lang="sr-Latn-RS" sz="2000" dirty="0"/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sz="2000" dirty="0"/>
              <a:t>Specijalizovanje oba modela kao budući rad</a:t>
            </a:r>
          </a:p>
        </p:txBody>
      </p:sp>
    </p:spTree>
    <p:extLst>
      <p:ext uri="{BB962C8B-B14F-4D97-AF65-F5344CB8AC3E}">
        <p14:creationId xmlns:p14="http://schemas.microsoft.com/office/powerpoint/2010/main" val="2559472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F1F15-46F5-4A2B-AF38-34F3B8027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9182" y="2470639"/>
            <a:ext cx="4263403" cy="1126532"/>
          </a:xfrm>
        </p:spPr>
        <p:txBody>
          <a:bodyPr/>
          <a:lstStyle/>
          <a:p>
            <a:r>
              <a:rPr lang="sr-Latn-RS" dirty="0"/>
              <a:t>Hvala na pažnji!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345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2BAD7B4-5997-4A95-A2A9-773DF1F4CE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9129" y="70338"/>
            <a:ext cx="1713634" cy="653980"/>
          </a:xfrm>
        </p:spPr>
        <p:txBody>
          <a:bodyPr>
            <a:normAutofit fontScale="90000"/>
          </a:bodyPr>
          <a:lstStyle/>
          <a:p>
            <a:r>
              <a:rPr lang="sr-Latn-RS" dirty="0"/>
              <a:t>Ideja</a:t>
            </a:r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984F194-73F7-41DA-B7C7-DFF1EE564564}"/>
              </a:ext>
            </a:extLst>
          </p:cNvPr>
          <p:cNvSpPr txBox="1">
            <a:spLocks/>
          </p:cNvSpPr>
          <p:nvPr/>
        </p:nvSpPr>
        <p:spPr>
          <a:xfrm>
            <a:off x="159130" y="714739"/>
            <a:ext cx="5936870" cy="58443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2"/>
              </a:buClr>
              <a:buFont typeface="Wingdings 2" panose="05020102010507070707" pitchFamily="18" charset="2"/>
              <a:buChar char="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Multimodalni RAG sistem koji pomaže ljudima da od kuće dobiju verovatnu dijagnozu</a:t>
            </a:r>
            <a:r>
              <a:rPr lang="en-US" dirty="0"/>
              <a:t>, </a:t>
            </a:r>
            <a:r>
              <a:rPr lang="en-US" dirty="0" err="1"/>
              <a:t>pove</a:t>
            </a:r>
            <a:r>
              <a:rPr lang="sr-Latn-RS" dirty="0"/>
              <a:t>ćava dostupnost informacija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Dermatološki pregled je skup, nema puno dermatologa u nekim regijama, opšti lekari nemaju dovoljno znanja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Sistem funkcioniše na engleskom i kao ulazne parametre prima tekst i/ili slike</a:t>
            </a:r>
          </a:p>
          <a:p>
            <a:pPr marL="342900" indent="-34290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Korisniku vraća najsličnije slike iz base, kao i tekstualni opis bolesti koji uključuje moguće uzroke, simptome, rizične grupe i tretman. LLM se koristi za generisanje dodatnih preporuka i ozbiljnosti bolesti </a:t>
            </a:r>
          </a:p>
        </p:txBody>
      </p:sp>
    </p:spTree>
    <p:extLst>
      <p:ext uri="{BB962C8B-B14F-4D97-AF65-F5344CB8AC3E}">
        <p14:creationId xmlns:p14="http://schemas.microsoft.com/office/powerpoint/2010/main" val="4045600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1A429-2484-4BFE-BFDA-CC17F4A7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4676" y="-14198"/>
            <a:ext cx="685800" cy="685800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12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6EFEB08-D926-4748-AC57-AEC50FA2C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65" b="-1"/>
          <a:stretch/>
        </p:blipFill>
        <p:spPr>
          <a:xfrm>
            <a:off x="1255164" y="607741"/>
            <a:ext cx="9678624" cy="5564459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cxnSp>
        <p:nvCxnSpPr>
          <p:cNvPr id="14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9DDFF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9DDFF7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312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66B2CBD-12B1-4EB2-A59F-00514FC916CC}"/>
              </a:ext>
            </a:extLst>
          </p:cNvPr>
          <p:cNvSpPr/>
          <p:nvPr/>
        </p:nvSpPr>
        <p:spPr>
          <a:xfrm>
            <a:off x="5486400" y="5671038"/>
            <a:ext cx="870438" cy="8088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391794-986C-4679-93EA-5F3C3EE6C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616" y="103431"/>
            <a:ext cx="6664422" cy="848213"/>
          </a:xfrm>
        </p:spPr>
        <p:txBody>
          <a:bodyPr/>
          <a:lstStyle/>
          <a:p>
            <a:pPr>
              <a:buClr>
                <a:schemeClr val="accent3">
                  <a:lumMod val="50000"/>
                </a:schemeClr>
              </a:buClr>
            </a:pPr>
            <a:r>
              <a:rPr lang="sr-Latn-RS" dirty="0"/>
              <a:t>Teorijski koncepti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75403B-F6A5-4855-B204-4A9D1F5B26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28" y="951644"/>
            <a:ext cx="9741183" cy="3345316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Vektorske reprezentacije (Embedding) - matematička reprezentacija podataka, obično u prostoru niže dimenzionalnosti, gde su slični elementi (kao što su reči, rečenice ili slike) bliži jedni drugima u odnosu na njima različitijim elementima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Mere sličnosti - koliko su vektori u visoko-dimenzionom prostoru slični, odnosno udaljeni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Mere koje se najčešće koriste su: Euklidska udaljenost, kosinusna sličnost i skalarni proizvod</a:t>
            </a:r>
            <a:endParaRPr lang="en-US" dirty="0"/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253F77DE-9A00-003D-3E35-AA011DA6A2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D73156-2390-BB42-48B5-818ECA165475}"/>
              </a:ext>
            </a:extLst>
          </p:cNvPr>
          <p:cNvSpPr txBox="1">
            <a:spLocks/>
          </p:cNvSpPr>
          <p:nvPr/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A4F6043-7A67-491B-98BC-F933DED7226D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DBFCC98-9C49-47D6-BB22-7FB057FC499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492" y="3428999"/>
            <a:ext cx="5749185" cy="3325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 descr="A screenshot of a diagram&#10;&#10;Description automatically generated">
            <a:extLst>
              <a:ext uri="{FF2B5EF4-FFF2-40B4-BE49-F238E27FC236}">
                <a16:creationId xmlns:a16="http://schemas.microsoft.com/office/drawing/2014/main" id="{5D99A3A5-F38A-4816-834D-6AFEFA131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9083" y="3429000"/>
            <a:ext cx="6233362" cy="33255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95628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01A26-B291-4F2E-8EFB-FE5DFAC29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88CB2E-713C-43A9-AE1B-FC1B0C39E5E8}"/>
              </a:ext>
            </a:extLst>
          </p:cNvPr>
          <p:cNvSpPr txBox="1">
            <a:spLocks/>
          </p:cNvSpPr>
          <p:nvPr/>
        </p:nvSpPr>
        <p:spPr>
          <a:xfrm>
            <a:off x="149616" y="103431"/>
            <a:ext cx="6664422" cy="84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>
                  <a:lumMod val="50000"/>
                </a:schemeClr>
              </a:buClr>
            </a:pPr>
            <a:r>
              <a:rPr lang="sr-Latn-RS"/>
              <a:t>Teorijski koncepti</a:t>
            </a:r>
            <a:endParaRPr lang="sr-Latn-R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D76398-39CE-4EFB-9215-E9828052C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28" y="951644"/>
            <a:ext cx="9741183" cy="3345316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Euklidska udaljenost - mera pravolinijske udaljenosti između dve tačke u euklidskom prostoru. Definiše se kao kvadratni koren zbira kvadrata razlika između odgovarajućih koordinata tačaka. Što je ova udaljenost manja, to su vektori sličniji, i obrnuto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Kosinusna sličnost – mera koja izračunava kosinus ugla između dva normalizovana vektora, i može da uzme vrednosti u rasponu [-1,1]. Što je kosinus ugla veći, to su ova dva vektora sličnija, i obrnuto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Skalarni proizvod - ako su dva vektora usmerena ka istom pravcu, njihov skalarni proizvod će biti pozitivan i visok, što znači da su vektori slični. Ako su dva vektora okrenuta u suprotnim pravcima, njihov skalarni proizvod će biti negativan.</a:t>
            </a:r>
            <a:endParaRPr lang="en-US" dirty="0"/>
          </a:p>
        </p:txBody>
      </p:sp>
      <p:pic>
        <p:nvPicPr>
          <p:cNvPr id="11" name="Picture 10" descr="A graph of a function&#10;&#10;Description automatically generated">
            <a:extLst>
              <a:ext uri="{FF2B5EF4-FFF2-40B4-BE49-F238E27FC236}">
                <a16:creationId xmlns:a16="http://schemas.microsoft.com/office/drawing/2014/main" id="{23F58949-A7A0-4D38-B43D-5BE526595B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28" y="4296960"/>
            <a:ext cx="10019611" cy="23710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97363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501A26-B291-4F2E-8EFB-FE5DFAC298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788CB2E-713C-43A9-AE1B-FC1B0C39E5E8}"/>
              </a:ext>
            </a:extLst>
          </p:cNvPr>
          <p:cNvSpPr txBox="1">
            <a:spLocks/>
          </p:cNvSpPr>
          <p:nvPr/>
        </p:nvSpPr>
        <p:spPr>
          <a:xfrm>
            <a:off x="149616" y="103431"/>
            <a:ext cx="6664422" cy="848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accent3">
                  <a:lumMod val="50000"/>
                </a:schemeClr>
              </a:buClr>
            </a:pPr>
            <a:r>
              <a:rPr lang="sr-Latn-RS"/>
              <a:t>Teorijski koncepti</a:t>
            </a:r>
            <a:endParaRPr lang="sr-Latn-R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5D76398-39CE-4EFB-9215-E9828052C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429" y="951644"/>
            <a:ext cx="9674464" cy="5264518"/>
          </a:xfrm>
        </p:spPr>
        <p:txBody>
          <a:bodyPr>
            <a:normAutofit/>
          </a:bodyPr>
          <a:lstStyle/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Multimodalnost – odnosi se na prisustvo više modaliteta ili vrsta podataka u istom kontekstu ili problemu. U kontekstu analize podataka, multimodalni podaci obuhvataju informacije koje dolaze iz različitih izvora ili u različitim formatima, kao što su tekst, slike, zvuk, video itd. Integracija ovih različitih vrsta podataka i njihovo predstavljanje u istom vektorskom prostoru omogućava dublje razumevanje problema i bolje performanse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Vektorske baze podataka - kolekcija podataka sačuvanih kao matematičke reprezentacije, odnosno vektori. Podaci se mogu pretraživati na osnovu mera sličnosti umesto tačnih poklapanja, pri čemu ove baze dozvoljavaju definisanje različitih mera sličnosti. Svaki vektor u vektorskoj bazi podataka odgovara objektu, bilo da je to reč, slika, video, film, dokument ili bilo koji drugi tip podatka. Veoma korisne kod sistema za preporuku</a:t>
            </a:r>
          </a:p>
          <a:p>
            <a:pPr marL="285750" indent="-285750">
              <a:buClr>
                <a:schemeClr val="accent3">
                  <a:lumMod val="50000"/>
                </a:schemeClr>
              </a:buClr>
              <a:buFont typeface="Wingdings" panose="05000000000000000000" pitchFamily="2" charset="2"/>
              <a:buChar char="v"/>
            </a:pPr>
            <a:r>
              <a:rPr lang="sr-Latn-RS" dirty="0"/>
              <a:t>Qdrant – baza podataka korišćena u ovom sistemu. Sastoji se od: kolekcija - imenovani skup tačaka (vektora sa dodatnim podacima) nad kojima se može vršiti pretraga. Vektor svake tačke unutar iste kolekcije mora imati istu dimenzionalnost i biti poređen pomoću jedne metrike, metričke udaljenosti – koriste se za merenje sličnosti među vektorima i moraju se odabrati prilikom kreiranja kolekcije, tačaka - centralna jedinica kojom Qdrant radi i sastoje se od vektora i opcionalno ID-a i dodatnih podataka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206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8D7806A6-F1F1-4CF5-B5B3-AC1407EF9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1199" y="1920871"/>
            <a:ext cx="5549459" cy="3107697"/>
          </a:xfrm>
          <a:prstGeom prst="rect">
            <a:avLst/>
          </a:prstGeom>
        </p:spPr>
      </p:pic>
      <p:pic>
        <p:nvPicPr>
          <p:cNvPr id="6" name="Picture 5" descr="A diagram of a database&#10;&#10;Description automatically generated with medium confidence">
            <a:extLst>
              <a:ext uri="{FF2B5EF4-FFF2-40B4-BE49-F238E27FC236}">
                <a16:creationId xmlns:a16="http://schemas.microsoft.com/office/drawing/2014/main" id="{DEA2F1EF-E214-4D35-B7D0-C956CDA13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2" y="4315715"/>
            <a:ext cx="5646734" cy="1891655"/>
          </a:xfrm>
          <a:prstGeom prst="rect">
            <a:avLst/>
          </a:prstGeom>
        </p:spPr>
      </p:pic>
      <p:sp>
        <p:nvSpPr>
          <p:cNvPr id="20" name="Rectangle 12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4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684A27-1A24-4CE7-993B-15D394C32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3A4F6043-7A67-491B-98BC-F933DED7226D}" type="slidenum">
              <a:rPr lang="en-US" smtClean="0"/>
              <a:pPr>
                <a:spcAft>
                  <a:spcPts val="600"/>
                </a:spcAft>
              </a:pPr>
              <a:t>9</a:t>
            </a:fld>
            <a:endParaRPr lang="en-US"/>
          </a:p>
        </p:txBody>
      </p:sp>
      <p:pic>
        <p:nvPicPr>
          <p:cNvPr id="8" name="Picture 7" descr="A group of logos on a white background&#10;&#10;Description automatically generated">
            <a:extLst>
              <a:ext uri="{FF2B5EF4-FFF2-40B4-BE49-F238E27FC236}">
                <a16:creationId xmlns:a16="http://schemas.microsoft.com/office/drawing/2014/main" id="{3BAB864A-7B93-442E-B2E3-75069BBC8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342" y="0"/>
            <a:ext cx="5426764" cy="326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193"/>
      </p:ext>
    </p:extLst>
  </p:cSld>
  <p:clrMapOvr>
    <a:masterClrMapping/>
  </p:clrMapOvr>
</p:sld>
</file>

<file path=ppt/theme/theme1.xml><?xml version="1.0" encoding="utf-8"?>
<a:theme xmlns:a="http://schemas.openxmlformats.org/drawingml/2006/main" name="OffsetVTI">
  <a:themeElements>
    <a:clrScheme name="Custom 20">
      <a:dk1>
        <a:srgbClr val="000000"/>
      </a:dk1>
      <a:lt1>
        <a:sysClr val="window" lastClr="FFFFFF"/>
      </a:lt1>
      <a:dk2>
        <a:srgbClr val="2C3948"/>
      </a:dk2>
      <a:lt2>
        <a:srgbClr val="F4F4F4"/>
      </a:lt2>
      <a:accent1>
        <a:srgbClr val="F49D90"/>
      </a:accent1>
      <a:accent2>
        <a:srgbClr val="D6947C"/>
      </a:accent2>
      <a:accent3>
        <a:srgbClr val="BF8484"/>
      </a:accent3>
      <a:accent4>
        <a:srgbClr val="96A9AA"/>
      </a:accent4>
      <a:accent5>
        <a:srgbClr val="DD796C"/>
      </a:accent5>
      <a:accent6>
        <a:srgbClr val="D09145"/>
      </a:accent6>
      <a:hlink>
        <a:srgbClr val="DF686A"/>
      </a:hlink>
      <a:folHlink>
        <a:srgbClr val="F93F1C"/>
      </a:folHlink>
    </a:clrScheme>
    <a:fontScheme name="Dante">
      <a:majorFont>
        <a:latin typeface="Dante"/>
        <a:ea typeface=""/>
        <a:cs typeface=""/>
      </a:majorFont>
      <a:minorFont>
        <a:latin typeface="Dan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B665E41-66EB-401D-940D-8E7024721BE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B37DAF-AFAF-4561-A80B-C76198EBD31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29436BC-77AE-4AEE-A282-4E162A1CAA7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{7955691E-3147-4D84-8D87-374B775475AF}tf67338807_win32</Template>
  <TotalTime>397</TotalTime>
  <Words>2283</Words>
  <Application>Microsoft Office PowerPoint</Application>
  <PresentationFormat>Widescreen</PresentationFormat>
  <Paragraphs>154</Paragraphs>
  <Slides>33</Slides>
  <Notes>18</Notes>
  <HiddenSlides>0</HiddenSlides>
  <MMClips>4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Dante</vt:lpstr>
      <vt:lpstr>Dante (Headings)2</vt:lpstr>
      <vt:lpstr>Helvetica Neue Medium</vt:lpstr>
      <vt:lpstr>Wingdings</vt:lpstr>
      <vt:lpstr>Wingdings 2</vt:lpstr>
      <vt:lpstr>OffsetVTI</vt:lpstr>
      <vt:lpstr>Elektronski fakultet Univerzitet u Nišu  Diplomski rad  Multimodalni RAG sistem za asistenciju prilikom dijagnostifikovanja kožnih oboljenja</vt:lpstr>
      <vt:lpstr>Agenda</vt:lpstr>
      <vt:lpstr>Uvod</vt:lpstr>
      <vt:lpstr>Ideja</vt:lpstr>
      <vt:lpstr>PowerPoint Presentation</vt:lpstr>
      <vt:lpstr>Teorijski koncepti</vt:lpstr>
      <vt:lpstr>PowerPoint Presentation</vt:lpstr>
      <vt:lpstr>PowerPoint Presentation</vt:lpstr>
      <vt:lpstr>PowerPoint Presentation</vt:lpstr>
      <vt:lpstr>ALIGN</vt:lpstr>
      <vt:lpstr>PowerPoint Presentation</vt:lpstr>
      <vt:lpstr>Google Gemini</vt:lpstr>
      <vt:lpstr>PowerPoint Presentation</vt:lpstr>
      <vt:lpstr>Retrieval Augmented Generation - RAG </vt:lpstr>
      <vt:lpstr>Retrieval Augmented Generation - RAG </vt:lpstr>
      <vt:lpstr>Implementacija - arhitektura </vt:lpstr>
      <vt:lpstr>Implementacija - podaci  </vt:lpstr>
      <vt:lpstr>Implementacija - podaci  </vt:lpstr>
      <vt:lpstr>Implementacija - podaci  </vt:lpstr>
      <vt:lpstr>Implementacija - testiranje</vt:lpstr>
      <vt:lpstr>PowerPoint Presentation</vt:lpstr>
      <vt:lpstr>Implementacija – vektorska baza</vt:lpstr>
      <vt:lpstr>PowerPoint Presentation</vt:lpstr>
      <vt:lpstr>Implementacija - aplikacija  </vt:lpstr>
      <vt:lpstr>Implementacija - aplikacija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Zaključak</vt:lpstr>
      <vt:lpstr>Hvala na pažnji!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Multimodalni RAG sistem za asistenciju prilikom dijagnostifikovanja kožnih oboljenja</dc:title>
  <dc:creator>Masa Cirkovic</dc:creator>
  <cp:lastModifiedBy>Masa Cirkovic</cp:lastModifiedBy>
  <cp:revision>22</cp:revision>
  <dcterms:created xsi:type="dcterms:W3CDTF">2024-07-09T16:24:38Z</dcterms:created>
  <dcterms:modified xsi:type="dcterms:W3CDTF">2024-07-12T06:51:48Z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